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0"/>
  </p:notesMasterIdLst>
  <p:sldIdLst>
    <p:sldId id="376" r:id="rId2"/>
    <p:sldId id="377" r:id="rId3"/>
    <p:sldId id="306" r:id="rId4"/>
    <p:sldId id="257" r:id="rId5"/>
    <p:sldId id="372" r:id="rId6"/>
    <p:sldId id="258" r:id="rId7"/>
    <p:sldId id="260" r:id="rId8"/>
    <p:sldId id="261" r:id="rId9"/>
    <p:sldId id="262" r:id="rId10"/>
    <p:sldId id="266" r:id="rId11"/>
    <p:sldId id="267" r:id="rId12"/>
    <p:sldId id="268" r:id="rId13"/>
    <p:sldId id="269" r:id="rId14"/>
    <p:sldId id="271" r:id="rId15"/>
    <p:sldId id="358" r:id="rId16"/>
    <p:sldId id="270" r:id="rId17"/>
    <p:sldId id="359" r:id="rId18"/>
    <p:sldId id="357" r:id="rId19"/>
    <p:sldId id="274" r:id="rId20"/>
    <p:sldId id="373" r:id="rId21"/>
    <p:sldId id="312" r:id="rId22"/>
    <p:sldId id="279" r:id="rId23"/>
    <p:sldId id="313" r:id="rId24"/>
    <p:sldId id="314" r:id="rId25"/>
    <p:sldId id="315" r:id="rId26"/>
    <p:sldId id="316" r:id="rId27"/>
    <p:sldId id="318" r:id="rId28"/>
    <p:sldId id="320" r:id="rId29"/>
    <p:sldId id="321" r:id="rId30"/>
    <p:sldId id="322" r:id="rId31"/>
    <p:sldId id="323" r:id="rId32"/>
    <p:sldId id="324" r:id="rId33"/>
    <p:sldId id="325" r:id="rId34"/>
    <p:sldId id="328" r:id="rId35"/>
    <p:sldId id="329" r:id="rId36"/>
    <p:sldId id="330" r:id="rId37"/>
    <p:sldId id="332" r:id="rId38"/>
    <p:sldId id="333" r:id="rId39"/>
    <p:sldId id="374" r:id="rId40"/>
    <p:sldId id="338" r:id="rId41"/>
    <p:sldId id="339" r:id="rId42"/>
    <p:sldId id="340" r:id="rId43"/>
    <p:sldId id="341" r:id="rId44"/>
    <p:sldId id="342" r:id="rId45"/>
    <p:sldId id="344" r:id="rId46"/>
    <p:sldId id="360" r:id="rId47"/>
    <p:sldId id="345" r:id="rId48"/>
    <p:sldId id="346" r:id="rId49"/>
    <p:sldId id="347" r:id="rId50"/>
    <p:sldId id="379" r:id="rId51"/>
    <p:sldId id="348" r:id="rId52"/>
    <p:sldId id="375" r:id="rId53"/>
    <p:sldId id="380" r:id="rId54"/>
    <p:sldId id="381" r:id="rId55"/>
    <p:sldId id="382" r:id="rId56"/>
    <p:sldId id="383" r:id="rId57"/>
    <p:sldId id="365" r:id="rId58"/>
    <p:sldId id="366" r:id="rId59"/>
    <p:sldId id="368" r:id="rId60"/>
    <p:sldId id="369" r:id="rId61"/>
    <p:sldId id="370" r:id="rId62"/>
    <p:sldId id="371" r:id="rId63"/>
    <p:sldId id="367" r:id="rId64"/>
    <p:sldId id="384" r:id="rId65"/>
    <p:sldId id="385" r:id="rId66"/>
    <p:sldId id="386" r:id="rId67"/>
    <p:sldId id="387" r:id="rId68"/>
    <p:sldId id="37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21AF"/>
    <a:srgbClr val="873A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99FD57-52F8-44D3-9758-DD5740E2345A}" v="6" dt="2022-10-13T14:40:14.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34" autoAdjust="0"/>
  </p:normalViewPr>
  <p:slideViewPr>
    <p:cSldViewPr>
      <p:cViewPr varScale="1">
        <p:scale>
          <a:sx n="70" d="100"/>
          <a:sy n="70" d="100"/>
        </p:scale>
        <p:origin x="444" y="100"/>
      </p:cViewPr>
      <p:guideLst>
        <p:guide orient="horz" pos="2160"/>
        <p:guide pos="3840"/>
      </p:guideLst>
    </p:cSldViewPr>
  </p:slideViewPr>
  <p:notesTextViewPr>
    <p:cViewPr>
      <p:scale>
        <a:sx n="1" d="1"/>
        <a:sy n="1" d="1"/>
      </p:scale>
      <p:origin x="0" y="0"/>
    </p:cViewPr>
  </p:notesTextViewPr>
  <p:sorterViewPr>
    <p:cViewPr>
      <p:scale>
        <a:sx n="120" d="100"/>
        <a:sy n="120" d="100"/>
      </p:scale>
      <p:origin x="0" y="-482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ka Mohanraj" userId="1e2ef1a2-791d-4e3a-9512-7cfb920dac40" providerId="ADAL" clId="{6899FD57-52F8-44D3-9758-DD5740E2345A}"/>
    <pc:docChg chg="undo custSel addSld delSld modSld">
      <pc:chgData name="Renuka Mohanraj" userId="1e2ef1a2-791d-4e3a-9512-7cfb920dac40" providerId="ADAL" clId="{6899FD57-52F8-44D3-9758-DD5740E2345A}" dt="2022-10-20T17:38:18.803" v="561" actId="20577"/>
      <pc:docMkLst>
        <pc:docMk/>
      </pc:docMkLst>
      <pc:sldChg chg="modSp mod">
        <pc:chgData name="Renuka Mohanraj" userId="1e2ef1a2-791d-4e3a-9512-7cfb920dac40" providerId="ADAL" clId="{6899FD57-52F8-44D3-9758-DD5740E2345A}" dt="2022-10-12T14:49:43.987" v="374" actId="20577"/>
        <pc:sldMkLst>
          <pc:docMk/>
          <pc:sldMk cId="2022168988" sldId="261"/>
        </pc:sldMkLst>
        <pc:spChg chg="mod">
          <ac:chgData name="Renuka Mohanraj" userId="1e2ef1a2-791d-4e3a-9512-7cfb920dac40" providerId="ADAL" clId="{6899FD57-52F8-44D3-9758-DD5740E2345A}" dt="2022-10-12T14:49:43.987" v="374" actId="20577"/>
          <ac:spMkLst>
            <pc:docMk/>
            <pc:sldMk cId="2022168988" sldId="261"/>
            <ac:spMk id="3" creationId="{00000000-0000-0000-0000-000000000000}"/>
          </ac:spMkLst>
        </pc:spChg>
      </pc:sldChg>
      <pc:sldChg chg="modSp mod">
        <pc:chgData name="Renuka Mohanraj" userId="1e2ef1a2-791d-4e3a-9512-7cfb920dac40" providerId="ADAL" clId="{6899FD57-52F8-44D3-9758-DD5740E2345A}" dt="2022-10-11T18:24:43.955" v="9" actId="27636"/>
        <pc:sldMkLst>
          <pc:docMk/>
          <pc:sldMk cId="3984306899" sldId="267"/>
        </pc:sldMkLst>
        <pc:spChg chg="mod">
          <ac:chgData name="Renuka Mohanraj" userId="1e2ef1a2-791d-4e3a-9512-7cfb920dac40" providerId="ADAL" clId="{6899FD57-52F8-44D3-9758-DD5740E2345A}" dt="2022-10-11T18:24:43.955" v="9" actId="27636"/>
          <ac:spMkLst>
            <pc:docMk/>
            <pc:sldMk cId="3984306899" sldId="267"/>
            <ac:spMk id="3" creationId="{00000000-0000-0000-0000-000000000000}"/>
          </ac:spMkLst>
        </pc:spChg>
      </pc:sldChg>
      <pc:sldChg chg="modSp mod">
        <pc:chgData name="Renuka Mohanraj" userId="1e2ef1a2-791d-4e3a-9512-7cfb920dac40" providerId="ADAL" clId="{6899FD57-52F8-44D3-9758-DD5740E2345A}" dt="2022-10-11T20:36:32.530" v="12" actId="20577"/>
        <pc:sldMkLst>
          <pc:docMk/>
          <pc:sldMk cId="2556195281" sldId="270"/>
        </pc:sldMkLst>
        <pc:spChg chg="mod">
          <ac:chgData name="Renuka Mohanraj" userId="1e2ef1a2-791d-4e3a-9512-7cfb920dac40" providerId="ADAL" clId="{6899FD57-52F8-44D3-9758-DD5740E2345A}" dt="2022-10-11T20:36:32.530" v="12" actId="20577"/>
          <ac:spMkLst>
            <pc:docMk/>
            <pc:sldMk cId="2556195281" sldId="270"/>
            <ac:spMk id="3" creationId="{00000000-0000-0000-0000-000000000000}"/>
          </ac:spMkLst>
        </pc:spChg>
      </pc:sldChg>
      <pc:sldChg chg="del">
        <pc:chgData name="Renuka Mohanraj" userId="1e2ef1a2-791d-4e3a-9512-7cfb920dac40" providerId="ADAL" clId="{6899FD57-52F8-44D3-9758-DD5740E2345A}" dt="2022-10-11T18:24:18.072" v="0" actId="47"/>
        <pc:sldMkLst>
          <pc:docMk/>
          <pc:sldMk cId="2115725066" sldId="272"/>
        </pc:sldMkLst>
      </pc:sldChg>
      <pc:sldChg chg="del">
        <pc:chgData name="Renuka Mohanraj" userId="1e2ef1a2-791d-4e3a-9512-7cfb920dac40" providerId="ADAL" clId="{6899FD57-52F8-44D3-9758-DD5740E2345A}" dt="2022-10-11T18:24:19.952" v="1" actId="47"/>
        <pc:sldMkLst>
          <pc:docMk/>
          <pc:sldMk cId="1733467791" sldId="273"/>
        </pc:sldMkLst>
      </pc:sldChg>
      <pc:sldChg chg="del">
        <pc:chgData name="Renuka Mohanraj" userId="1e2ef1a2-791d-4e3a-9512-7cfb920dac40" providerId="ADAL" clId="{6899FD57-52F8-44D3-9758-DD5740E2345A}" dt="2022-10-11T18:24:20.992" v="2" actId="47"/>
        <pc:sldMkLst>
          <pc:docMk/>
          <pc:sldMk cId="1141887264" sldId="275"/>
        </pc:sldMkLst>
      </pc:sldChg>
      <pc:sldChg chg="del">
        <pc:chgData name="Renuka Mohanraj" userId="1e2ef1a2-791d-4e3a-9512-7cfb920dac40" providerId="ADAL" clId="{6899FD57-52F8-44D3-9758-DD5740E2345A}" dt="2022-10-11T18:24:22.013" v="3" actId="47"/>
        <pc:sldMkLst>
          <pc:docMk/>
          <pc:sldMk cId="426739507" sldId="276"/>
        </pc:sldMkLst>
      </pc:sldChg>
      <pc:sldChg chg="del">
        <pc:chgData name="Renuka Mohanraj" userId="1e2ef1a2-791d-4e3a-9512-7cfb920dac40" providerId="ADAL" clId="{6899FD57-52F8-44D3-9758-DD5740E2345A}" dt="2022-10-11T18:24:22.886" v="4" actId="47"/>
        <pc:sldMkLst>
          <pc:docMk/>
          <pc:sldMk cId="3580692824" sldId="277"/>
        </pc:sldMkLst>
      </pc:sldChg>
      <pc:sldChg chg="del">
        <pc:chgData name="Renuka Mohanraj" userId="1e2ef1a2-791d-4e3a-9512-7cfb920dac40" providerId="ADAL" clId="{6899FD57-52F8-44D3-9758-DD5740E2345A}" dt="2022-10-11T18:24:23.935" v="5" actId="47"/>
        <pc:sldMkLst>
          <pc:docMk/>
          <pc:sldMk cId="2193559989" sldId="278"/>
        </pc:sldMkLst>
      </pc:sldChg>
      <pc:sldChg chg="modNotesTx">
        <pc:chgData name="Renuka Mohanraj" userId="1e2ef1a2-791d-4e3a-9512-7cfb920dac40" providerId="ADAL" clId="{6899FD57-52F8-44D3-9758-DD5740E2345A}" dt="2022-10-11T20:57:04.835" v="99" actId="20577"/>
        <pc:sldMkLst>
          <pc:docMk/>
          <pc:sldMk cId="2316301065" sldId="316"/>
        </pc:sldMkLst>
      </pc:sldChg>
      <pc:sldChg chg="modSp">
        <pc:chgData name="Renuka Mohanraj" userId="1e2ef1a2-791d-4e3a-9512-7cfb920dac40" providerId="ADAL" clId="{6899FD57-52F8-44D3-9758-DD5740E2345A}" dt="2022-10-11T22:27:55.346" v="100" actId="1076"/>
        <pc:sldMkLst>
          <pc:docMk/>
          <pc:sldMk cId="600980050" sldId="323"/>
        </pc:sldMkLst>
        <pc:picChg chg="mod">
          <ac:chgData name="Renuka Mohanraj" userId="1e2ef1a2-791d-4e3a-9512-7cfb920dac40" providerId="ADAL" clId="{6899FD57-52F8-44D3-9758-DD5740E2345A}" dt="2022-10-11T22:27:55.346" v="100" actId="1076"/>
          <ac:picMkLst>
            <pc:docMk/>
            <pc:sldMk cId="600980050" sldId="323"/>
            <ac:picMk id="1028" creationId="{2C729C36-7845-44DE-B2C5-CC0F72D03CA9}"/>
          </ac:picMkLst>
        </pc:picChg>
      </pc:sldChg>
      <pc:sldChg chg="modSp mod">
        <pc:chgData name="Renuka Mohanraj" userId="1e2ef1a2-791d-4e3a-9512-7cfb920dac40" providerId="ADAL" clId="{6899FD57-52F8-44D3-9758-DD5740E2345A}" dt="2022-10-20T17:38:18.803" v="561" actId="20577"/>
        <pc:sldMkLst>
          <pc:docMk/>
          <pc:sldMk cId="882255051" sldId="324"/>
        </pc:sldMkLst>
        <pc:spChg chg="mod">
          <ac:chgData name="Renuka Mohanraj" userId="1e2ef1a2-791d-4e3a-9512-7cfb920dac40" providerId="ADAL" clId="{6899FD57-52F8-44D3-9758-DD5740E2345A}" dt="2022-10-20T17:38:18.803" v="561" actId="20577"/>
          <ac:spMkLst>
            <pc:docMk/>
            <pc:sldMk cId="882255051" sldId="324"/>
            <ac:spMk id="3" creationId="{00000000-0000-0000-0000-000000000000}"/>
          </ac:spMkLst>
        </pc:spChg>
      </pc:sldChg>
      <pc:sldChg chg="modSp mod">
        <pc:chgData name="Renuka Mohanraj" userId="1e2ef1a2-791d-4e3a-9512-7cfb920dac40" providerId="ADAL" clId="{6899FD57-52F8-44D3-9758-DD5740E2345A}" dt="2022-10-11T23:43:09.722" v="130" actId="20577"/>
        <pc:sldMkLst>
          <pc:docMk/>
          <pc:sldMk cId="2597789356" sldId="341"/>
        </pc:sldMkLst>
        <pc:spChg chg="mod">
          <ac:chgData name="Renuka Mohanraj" userId="1e2ef1a2-791d-4e3a-9512-7cfb920dac40" providerId="ADAL" clId="{6899FD57-52F8-44D3-9758-DD5740E2345A}" dt="2022-10-11T23:43:09.722" v="130" actId="20577"/>
          <ac:spMkLst>
            <pc:docMk/>
            <pc:sldMk cId="2597789356" sldId="341"/>
            <ac:spMk id="3" creationId="{00000000-0000-0000-0000-000000000000}"/>
          </ac:spMkLst>
        </pc:spChg>
      </pc:sldChg>
      <pc:sldChg chg="modSp del mod">
        <pc:chgData name="Renuka Mohanraj" userId="1e2ef1a2-791d-4e3a-9512-7cfb920dac40" providerId="ADAL" clId="{6899FD57-52F8-44D3-9758-DD5740E2345A}" dt="2022-10-11T23:43:38.754" v="133" actId="47"/>
        <pc:sldMkLst>
          <pc:docMk/>
          <pc:sldMk cId="3630530255" sldId="343"/>
        </pc:sldMkLst>
        <pc:spChg chg="mod">
          <ac:chgData name="Renuka Mohanraj" userId="1e2ef1a2-791d-4e3a-9512-7cfb920dac40" providerId="ADAL" clId="{6899FD57-52F8-44D3-9758-DD5740E2345A}" dt="2022-10-11T23:43:35.466" v="132" actId="21"/>
          <ac:spMkLst>
            <pc:docMk/>
            <pc:sldMk cId="3630530255" sldId="343"/>
            <ac:spMk id="3" creationId="{00000000-0000-0000-0000-000000000000}"/>
          </ac:spMkLst>
        </pc:spChg>
        <pc:spChg chg="mod">
          <ac:chgData name="Renuka Mohanraj" userId="1e2ef1a2-791d-4e3a-9512-7cfb920dac40" providerId="ADAL" clId="{6899FD57-52F8-44D3-9758-DD5740E2345A}" dt="2022-10-11T23:43:17.613" v="131" actId="1076"/>
          <ac:spMkLst>
            <pc:docMk/>
            <pc:sldMk cId="3630530255" sldId="343"/>
            <ac:spMk id="10" creationId="{21516D44-C823-4BC1-991B-A1E392C2384D}"/>
          </ac:spMkLst>
        </pc:spChg>
      </pc:sldChg>
      <pc:sldChg chg="addSp delSp modSp mod">
        <pc:chgData name="Renuka Mohanraj" userId="1e2ef1a2-791d-4e3a-9512-7cfb920dac40" providerId="ADAL" clId="{6899FD57-52F8-44D3-9758-DD5740E2345A}" dt="2022-10-11T23:44:24.125" v="162" actId="14100"/>
        <pc:sldMkLst>
          <pc:docMk/>
          <pc:sldMk cId="1438480412" sldId="344"/>
        </pc:sldMkLst>
        <pc:spChg chg="mod">
          <ac:chgData name="Renuka Mohanraj" userId="1e2ef1a2-791d-4e3a-9512-7cfb920dac40" providerId="ADAL" clId="{6899FD57-52F8-44D3-9758-DD5740E2345A}" dt="2022-10-11T23:44:24.125" v="162" actId="14100"/>
          <ac:spMkLst>
            <pc:docMk/>
            <pc:sldMk cId="1438480412" sldId="344"/>
            <ac:spMk id="3" creationId="{00000000-0000-0000-0000-000000000000}"/>
          </ac:spMkLst>
        </pc:spChg>
        <pc:spChg chg="del">
          <ac:chgData name="Renuka Mohanraj" userId="1e2ef1a2-791d-4e3a-9512-7cfb920dac40" providerId="ADAL" clId="{6899FD57-52F8-44D3-9758-DD5740E2345A}" dt="2022-10-11T23:36:44.150" v="106" actId="478"/>
          <ac:spMkLst>
            <pc:docMk/>
            <pc:sldMk cId="1438480412" sldId="344"/>
            <ac:spMk id="5" creationId="{54AA9611-40B5-49A8-B107-A7DCF637F6DC}"/>
          </ac:spMkLst>
        </pc:spChg>
        <pc:picChg chg="add del">
          <ac:chgData name="Renuka Mohanraj" userId="1e2ef1a2-791d-4e3a-9512-7cfb920dac40" providerId="ADAL" clId="{6899FD57-52F8-44D3-9758-DD5740E2345A}" dt="2022-10-11T23:36:42.234" v="105" actId="478"/>
          <ac:picMkLst>
            <pc:docMk/>
            <pc:sldMk cId="1438480412" sldId="344"/>
            <ac:picMk id="4" creationId="{9522E961-0E46-4257-B51A-EE16A28F6BD6}"/>
          </ac:picMkLst>
        </pc:picChg>
        <pc:picChg chg="add mod">
          <ac:chgData name="Renuka Mohanraj" userId="1e2ef1a2-791d-4e3a-9512-7cfb920dac40" providerId="ADAL" clId="{6899FD57-52F8-44D3-9758-DD5740E2345A}" dt="2022-10-11T23:44:00.771" v="141" actId="14100"/>
          <ac:picMkLst>
            <pc:docMk/>
            <pc:sldMk cId="1438480412" sldId="344"/>
            <ac:picMk id="7" creationId="{0558CFAE-04EE-734F-5BE2-378AA13C67B9}"/>
          </ac:picMkLst>
        </pc:picChg>
      </pc:sldChg>
      <pc:sldChg chg="modSp mod">
        <pc:chgData name="Renuka Mohanraj" userId="1e2ef1a2-791d-4e3a-9512-7cfb920dac40" providerId="ADAL" clId="{6899FD57-52F8-44D3-9758-DD5740E2345A}" dt="2022-10-11T23:57:56.264" v="293" actId="27636"/>
        <pc:sldMkLst>
          <pc:docMk/>
          <pc:sldMk cId="493629062" sldId="345"/>
        </pc:sldMkLst>
        <pc:spChg chg="mod">
          <ac:chgData name="Renuka Mohanraj" userId="1e2ef1a2-791d-4e3a-9512-7cfb920dac40" providerId="ADAL" clId="{6899FD57-52F8-44D3-9758-DD5740E2345A}" dt="2022-10-11T23:57:56.264" v="293" actId="27636"/>
          <ac:spMkLst>
            <pc:docMk/>
            <pc:sldMk cId="493629062" sldId="345"/>
            <ac:spMk id="3" creationId="{00000000-0000-0000-0000-000000000000}"/>
          </ac:spMkLst>
        </pc:spChg>
      </pc:sldChg>
      <pc:sldChg chg="addSp delSp modSp mod">
        <pc:chgData name="Renuka Mohanraj" userId="1e2ef1a2-791d-4e3a-9512-7cfb920dac40" providerId="ADAL" clId="{6899FD57-52F8-44D3-9758-DD5740E2345A}" dt="2022-10-11T23:45:41.951" v="212" actId="207"/>
        <pc:sldMkLst>
          <pc:docMk/>
          <pc:sldMk cId="4162045527" sldId="360"/>
        </pc:sldMkLst>
        <pc:spChg chg="mod">
          <ac:chgData name="Renuka Mohanraj" userId="1e2ef1a2-791d-4e3a-9512-7cfb920dac40" providerId="ADAL" clId="{6899FD57-52F8-44D3-9758-DD5740E2345A}" dt="2022-10-11T23:45:41.951" v="212" actId="207"/>
          <ac:spMkLst>
            <pc:docMk/>
            <pc:sldMk cId="4162045527" sldId="360"/>
            <ac:spMk id="3" creationId="{00000000-0000-0000-0000-000000000000}"/>
          </ac:spMkLst>
        </pc:spChg>
        <pc:spChg chg="add del">
          <ac:chgData name="Renuka Mohanraj" userId="1e2ef1a2-791d-4e3a-9512-7cfb920dac40" providerId="ADAL" clId="{6899FD57-52F8-44D3-9758-DD5740E2345A}" dt="2022-10-11T23:41:36.887" v="118" actId="478"/>
          <ac:spMkLst>
            <pc:docMk/>
            <pc:sldMk cId="4162045527" sldId="360"/>
            <ac:spMk id="7" creationId="{75295464-6D77-4473-B8B8-6F2C17CFA198}"/>
          </ac:spMkLst>
        </pc:spChg>
        <pc:spChg chg="add del">
          <ac:chgData name="Renuka Mohanraj" userId="1e2ef1a2-791d-4e3a-9512-7cfb920dac40" providerId="ADAL" clId="{6899FD57-52F8-44D3-9758-DD5740E2345A}" dt="2022-10-11T23:41:37.957" v="119" actId="478"/>
          <ac:spMkLst>
            <pc:docMk/>
            <pc:sldMk cId="4162045527" sldId="360"/>
            <ac:spMk id="8" creationId="{6885087C-CA5A-47B7-B37C-543A460BA203}"/>
          </ac:spMkLst>
        </pc:spChg>
        <pc:spChg chg="add del">
          <ac:chgData name="Renuka Mohanraj" userId="1e2ef1a2-791d-4e3a-9512-7cfb920dac40" providerId="ADAL" clId="{6899FD57-52F8-44D3-9758-DD5740E2345A}" dt="2022-10-11T23:44:56.160" v="197"/>
          <ac:spMkLst>
            <pc:docMk/>
            <pc:sldMk cId="4162045527" sldId="360"/>
            <ac:spMk id="10" creationId="{C87D17B5-95EE-F761-D167-650A681ACAAD}"/>
          </ac:spMkLst>
        </pc:spChg>
        <pc:picChg chg="add mod">
          <ac:chgData name="Renuka Mohanraj" userId="1e2ef1a2-791d-4e3a-9512-7cfb920dac40" providerId="ADAL" clId="{6899FD57-52F8-44D3-9758-DD5740E2345A}" dt="2022-10-11T23:44:39.514" v="165" actId="14100"/>
          <ac:picMkLst>
            <pc:docMk/>
            <pc:sldMk cId="4162045527" sldId="360"/>
            <ac:picMk id="5" creationId="{ABDEE43A-83AC-1F99-8BC7-ABBCC9E0E7C7}"/>
          </ac:picMkLst>
        </pc:picChg>
        <pc:picChg chg="add del">
          <ac:chgData name="Renuka Mohanraj" userId="1e2ef1a2-791d-4e3a-9512-7cfb920dac40" providerId="ADAL" clId="{6899FD57-52F8-44D3-9758-DD5740E2345A}" dt="2022-10-11T23:41:34.029" v="117" actId="478"/>
          <ac:picMkLst>
            <pc:docMk/>
            <pc:sldMk cId="4162045527" sldId="360"/>
            <ac:picMk id="6" creationId="{A9450771-5409-41AD-8281-A7D718079A82}"/>
          </ac:picMkLst>
        </pc:picChg>
      </pc:sldChg>
      <pc:sldChg chg="del">
        <pc:chgData name="Renuka Mohanraj" userId="1e2ef1a2-791d-4e3a-9512-7cfb920dac40" providerId="ADAL" clId="{6899FD57-52F8-44D3-9758-DD5740E2345A}" dt="2022-10-13T14:40:07.028" v="523" actId="2696"/>
        <pc:sldMkLst>
          <pc:docMk/>
          <pc:sldMk cId="1632381159" sldId="365"/>
        </pc:sldMkLst>
      </pc:sldChg>
      <pc:sldChg chg="add">
        <pc:chgData name="Renuka Mohanraj" userId="1e2ef1a2-791d-4e3a-9512-7cfb920dac40" providerId="ADAL" clId="{6899FD57-52F8-44D3-9758-DD5740E2345A}" dt="2022-10-13T14:40:14.106" v="524"/>
        <pc:sldMkLst>
          <pc:docMk/>
          <pc:sldMk cId="1796865201" sldId="365"/>
        </pc:sldMkLst>
      </pc:sldChg>
      <pc:sldChg chg="modSp mod">
        <pc:chgData name="Renuka Mohanraj" userId="1e2ef1a2-791d-4e3a-9512-7cfb920dac40" providerId="ADAL" clId="{6899FD57-52F8-44D3-9758-DD5740E2345A}" dt="2022-10-13T14:42:05.370" v="543" actId="20577"/>
        <pc:sldMkLst>
          <pc:docMk/>
          <pc:sldMk cId="3726375086" sldId="366"/>
        </pc:sldMkLst>
        <pc:spChg chg="mod">
          <ac:chgData name="Renuka Mohanraj" userId="1e2ef1a2-791d-4e3a-9512-7cfb920dac40" providerId="ADAL" clId="{6899FD57-52F8-44D3-9758-DD5740E2345A}" dt="2022-10-13T14:42:05.370" v="543" actId="20577"/>
          <ac:spMkLst>
            <pc:docMk/>
            <pc:sldMk cId="3726375086" sldId="366"/>
            <ac:spMk id="3" creationId="{7FACD89D-F207-4538-806F-FC6F4F5235FB}"/>
          </ac:spMkLst>
        </pc:spChg>
      </pc:sldChg>
      <pc:sldChg chg="modSp mod">
        <pc:chgData name="Renuka Mohanraj" userId="1e2ef1a2-791d-4e3a-9512-7cfb920dac40" providerId="ADAL" clId="{6899FD57-52F8-44D3-9758-DD5740E2345A}" dt="2022-10-12T18:36:59.559" v="438" actId="20577"/>
        <pc:sldMkLst>
          <pc:docMk/>
          <pc:sldMk cId="786413798" sldId="368"/>
        </pc:sldMkLst>
        <pc:spChg chg="mod">
          <ac:chgData name="Renuka Mohanraj" userId="1e2ef1a2-791d-4e3a-9512-7cfb920dac40" providerId="ADAL" clId="{6899FD57-52F8-44D3-9758-DD5740E2345A}" dt="2022-10-12T18:36:59.559" v="438" actId="20577"/>
          <ac:spMkLst>
            <pc:docMk/>
            <pc:sldMk cId="786413798" sldId="368"/>
            <ac:spMk id="3" creationId="{01926A31-E9C4-486F-92A1-24CCB87E7EDA}"/>
          </ac:spMkLst>
        </pc:spChg>
      </pc:sldChg>
      <pc:sldChg chg="modSp mod">
        <pc:chgData name="Renuka Mohanraj" userId="1e2ef1a2-791d-4e3a-9512-7cfb920dac40" providerId="ADAL" clId="{6899FD57-52F8-44D3-9758-DD5740E2345A}" dt="2022-10-12T17:32:36.961" v="408" actId="1076"/>
        <pc:sldMkLst>
          <pc:docMk/>
          <pc:sldMk cId="536817021" sldId="371"/>
        </pc:sldMkLst>
        <pc:picChg chg="mod">
          <ac:chgData name="Renuka Mohanraj" userId="1e2ef1a2-791d-4e3a-9512-7cfb920dac40" providerId="ADAL" clId="{6899FD57-52F8-44D3-9758-DD5740E2345A}" dt="2022-10-12T17:32:36.961" v="408" actId="1076"/>
          <ac:picMkLst>
            <pc:docMk/>
            <pc:sldMk cId="536817021" sldId="371"/>
            <ac:picMk id="5" creationId="{EF087CDE-E3A0-4AB6-8C0D-435E58DC3968}"/>
          </ac:picMkLst>
        </pc:picChg>
      </pc:sldChg>
      <pc:sldChg chg="modSp mod">
        <pc:chgData name="Renuka Mohanraj" userId="1e2ef1a2-791d-4e3a-9512-7cfb920dac40" providerId="ADAL" clId="{6899FD57-52F8-44D3-9758-DD5740E2345A}" dt="2022-10-12T14:57:24.400" v="407" actId="14100"/>
        <pc:sldMkLst>
          <pc:docMk/>
          <pc:sldMk cId="1659285726" sldId="372"/>
        </pc:sldMkLst>
        <pc:spChg chg="mod">
          <ac:chgData name="Renuka Mohanraj" userId="1e2ef1a2-791d-4e3a-9512-7cfb920dac40" providerId="ADAL" clId="{6899FD57-52F8-44D3-9758-DD5740E2345A}" dt="2022-10-12T14:57:24.400" v="407" actId="14100"/>
          <ac:spMkLst>
            <pc:docMk/>
            <pc:sldMk cId="1659285726" sldId="372"/>
            <ac:spMk id="3" creationId="{00000000-0000-0000-0000-000000000000}"/>
          </ac:spMkLst>
        </pc:spChg>
      </pc:sldChg>
      <pc:sldChg chg="addSp delSp modSp mod chgLayout">
        <pc:chgData name="Renuka Mohanraj" userId="1e2ef1a2-791d-4e3a-9512-7cfb920dac40" providerId="ADAL" clId="{6899FD57-52F8-44D3-9758-DD5740E2345A}" dt="2022-10-12T00:15:40.148" v="359" actId="403"/>
        <pc:sldMkLst>
          <pc:docMk/>
          <pc:sldMk cId="2685238666" sldId="380"/>
        </pc:sldMkLst>
        <pc:spChg chg="mod ord">
          <ac:chgData name="Renuka Mohanraj" userId="1e2ef1a2-791d-4e3a-9512-7cfb920dac40" providerId="ADAL" clId="{6899FD57-52F8-44D3-9758-DD5740E2345A}" dt="2022-10-12T00:15:40.148" v="359" actId="403"/>
          <ac:spMkLst>
            <pc:docMk/>
            <pc:sldMk cId="2685238666" sldId="380"/>
            <ac:spMk id="2" creationId="{A70E2454-5F1E-4F37-92F7-6E985D89EACC}"/>
          </ac:spMkLst>
        </pc:spChg>
        <pc:spChg chg="add mod ord">
          <ac:chgData name="Renuka Mohanraj" userId="1e2ef1a2-791d-4e3a-9512-7cfb920dac40" providerId="ADAL" clId="{6899FD57-52F8-44D3-9758-DD5740E2345A}" dt="2022-10-12T00:15:18.590" v="351" actId="20577"/>
          <ac:spMkLst>
            <pc:docMk/>
            <pc:sldMk cId="2685238666" sldId="380"/>
            <ac:spMk id="3" creationId="{2E7AB019-149E-4928-5E4B-EFB7E1835973}"/>
          </ac:spMkLst>
        </pc:spChg>
        <pc:picChg chg="add mod">
          <ac:chgData name="Renuka Mohanraj" userId="1e2ef1a2-791d-4e3a-9512-7cfb920dac40" providerId="ADAL" clId="{6899FD57-52F8-44D3-9758-DD5740E2345A}" dt="2022-10-12T00:15:34.051" v="357" actId="14100"/>
          <ac:picMkLst>
            <pc:docMk/>
            <pc:sldMk cId="2685238666" sldId="380"/>
            <ac:picMk id="5" creationId="{8742F9EC-1B14-D3A6-257D-E356E979847F}"/>
          </ac:picMkLst>
        </pc:picChg>
        <pc:picChg chg="del">
          <ac:chgData name="Renuka Mohanraj" userId="1e2ef1a2-791d-4e3a-9512-7cfb920dac40" providerId="ADAL" clId="{6899FD57-52F8-44D3-9758-DD5740E2345A}" dt="2022-10-12T00:11:48.319" v="294" actId="478"/>
          <ac:picMkLst>
            <pc:docMk/>
            <pc:sldMk cId="2685238666" sldId="380"/>
            <ac:picMk id="7" creationId="{BE87F504-4176-49D0-AC16-8F52AFD7682D}"/>
          </ac:picMkLst>
        </pc:picChg>
      </pc:sldChg>
      <pc:sldChg chg="addSp delSp modSp mod modNotesTx">
        <pc:chgData name="Renuka Mohanraj" userId="1e2ef1a2-791d-4e3a-9512-7cfb920dac40" providerId="ADAL" clId="{6899FD57-52F8-44D3-9758-DD5740E2345A}" dt="2022-10-12T19:03:10.196" v="464" actId="20577"/>
        <pc:sldMkLst>
          <pc:docMk/>
          <pc:sldMk cId="469069728" sldId="384"/>
        </pc:sldMkLst>
        <pc:spChg chg="mod">
          <ac:chgData name="Renuka Mohanraj" userId="1e2ef1a2-791d-4e3a-9512-7cfb920dac40" providerId="ADAL" clId="{6899FD57-52F8-44D3-9758-DD5740E2345A}" dt="2022-10-12T19:03:10.196" v="464" actId="20577"/>
          <ac:spMkLst>
            <pc:docMk/>
            <pc:sldMk cId="469069728" sldId="384"/>
            <ac:spMk id="3" creationId="{F8364BD9-07C9-41E5-ABE7-79740FB26328}"/>
          </ac:spMkLst>
        </pc:spChg>
        <pc:spChg chg="add del">
          <ac:chgData name="Renuka Mohanraj" userId="1e2ef1a2-791d-4e3a-9512-7cfb920dac40" providerId="ADAL" clId="{6899FD57-52F8-44D3-9758-DD5740E2345A}" dt="2022-10-12T18:37:48.119" v="460"/>
          <ac:spMkLst>
            <pc:docMk/>
            <pc:sldMk cId="469069728" sldId="384"/>
            <ac:spMk id="4" creationId="{DF76B887-D1A2-D911-D101-6515B1B5868F}"/>
          </ac:spMkLst>
        </pc:spChg>
      </pc:sldChg>
      <pc:sldChg chg="modSp mod">
        <pc:chgData name="Renuka Mohanraj" userId="1e2ef1a2-791d-4e3a-9512-7cfb920dac40" providerId="ADAL" clId="{6899FD57-52F8-44D3-9758-DD5740E2345A}" dt="2022-10-12T19:18:53.851" v="522" actId="14100"/>
        <pc:sldMkLst>
          <pc:docMk/>
          <pc:sldMk cId="1364490595" sldId="387"/>
        </pc:sldMkLst>
        <pc:spChg chg="mod">
          <ac:chgData name="Renuka Mohanraj" userId="1e2ef1a2-791d-4e3a-9512-7cfb920dac40" providerId="ADAL" clId="{6899FD57-52F8-44D3-9758-DD5740E2345A}" dt="2022-10-12T19:18:53.851" v="522" actId="14100"/>
          <ac:spMkLst>
            <pc:docMk/>
            <pc:sldMk cId="1364490595" sldId="387"/>
            <ac:spMk id="7" creationId="{169AF5E1-558E-4E87-BA76-2B7A4D75BD4F}"/>
          </ac:spMkLst>
        </pc:spChg>
      </pc:sldChg>
      <pc:sldChg chg="new del">
        <pc:chgData name="Renuka Mohanraj" userId="1e2ef1a2-791d-4e3a-9512-7cfb920dac40" providerId="ADAL" clId="{6899FD57-52F8-44D3-9758-DD5740E2345A}" dt="2022-10-12T19:17:11.531" v="466" actId="2696"/>
        <pc:sldMkLst>
          <pc:docMk/>
          <pc:sldMk cId="2855524542" sldId="3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15507E-AA54-46EF-9683-0D2974D317D9}" type="datetimeFigureOut">
              <a:rPr lang="en-US" smtClean="0"/>
              <a:t>10/20/2022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88788C-2761-4E8A-85E9-BAE33D2DBC34}" type="slidenum">
              <a:rPr lang="en-US" smtClean="0"/>
              <a:t>‹#›</a:t>
            </a:fld>
            <a:endParaRPr lang="en-US"/>
          </a:p>
        </p:txBody>
      </p:sp>
    </p:spTree>
    <p:extLst>
      <p:ext uri="{BB962C8B-B14F-4D97-AF65-F5344CB8AC3E}">
        <p14:creationId xmlns:p14="http://schemas.microsoft.com/office/powerpoint/2010/main" val="47857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android.com/reference/androidx/core/content/FileProvider.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eveloper.android.com/training/secure-file-sharing/index.html" TargetMode="External"/><Relationship Id="rId4" Type="http://schemas.openxmlformats.org/officeDocument/2006/relationships/hyperlink" Target="https://developer.android.com/reference/android/content/Intent.html#FLAG_GRANT_READ_URI_PERMISS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23</a:t>
            </a:fld>
            <a:endParaRPr lang="en-US" dirty="0"/>
          </a:p>
        </p:txBody>
      </p:sp>
    </p:spTree>
    <p:extLst>
      <p:ext uri="{BB962C8B-B14F-4D97-AF65-F5344CB8AC3E}">
        <p14:creationId xmlns:p14="http://schemas.microsoft.com/office/powerpoint/2010/main" val="234711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32</a:t>
            </a:fld>
            <a:endParaRPr lang="en-US" dirty="0"/>
          </a:p>
        </p:txBody>
      </p:sp>
    </p:spTree>
    <p:extLst>
      <p:ext uri="{BB962C8B-B14F-4D97-AF65-F5344CB8AC3E}">
        <p14:creationId xmlns:p14="http://schemas.microsoft.com/office/powerpoint/2010/main" val="153227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33</a:t>
            </a:fld>
            <a:endParaRPr lang="en-US" dirty="0"/>
          </a:p>
        </p:txBody>
      </p:sp>
    </p:spTree>
    <p:extLst>
      <p:ext uri="{BB962C8B-B14F-4D97-AF65-F5344CB8AC3E}">
        <p14:creationId xmlns:p14="http://schemas.microsoft.com/office/powerpoint/2010/main" val="2960484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34</a:t>
            </a:fld>
            <a:endParaRPr lang="en-US" dirty="0"/>
          </a:p>
        </p:txBody>
      </p:sp>
    </p:spTree>
    <p:extLst>
      <p:ext uri="{BB962C8B-B14F-4D97-AF65-F5344CB8AC3E}">
        <p14:creationId xmlns:p14="http://schemas.microsoft.com/office/powerpoint/2010/main" val="3079754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3A01-FAF5-4907-A4C9-617EBA74FFEA}" type="slidenum">
              <a:rPr lang="en-US" smtClean="0"/>
              <a:t>35</a:t>
            </a:fld>
            <a:endParaRPr lang="en-US" dirty="0"/>
          </a:p>
        </p:txBody>
      </p:sp>
    </p:spTree>
    <p:extLst>
      <p:ext uri="{BB962C8B-B14F-4D97-AF65-F5344CB8AC3E}">
        <p14:creationId xmlns:p14="http://schemas.microsoft.com/office/powerpoint/2010/main" val="101558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36</a:t>
            </a:fld>
            <a:endParaRPr lang="en-US" dirty="0"/>
          </a:p>
        </p:txBody>
      </p:sp>
    </p:spTree>
    <p:extLst>
      <p:ext uri="{BB962C8B-B14F-4D97-AF65-F5344CB8AC3E}">
        <p14:creationId xmlns:p14="http://schemas.microsoft.com/office/powerpoint/2010/main" val="172190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37</a:t>
            </a:fld>
            <a:endParaRPr lang="en-US" dirty="0"/>
          </a:p>
        </p:txBody>
      </p:sp>
    </p:spTree>
    <p:extLst>
      <p:ext uri="{BB962C8B-B14F-4D97-AF65-F5344CB8AC3E}">
        <p14:creationId xmlns:p14="http://schemas.microsoft.com/office/powerpoint/2010/main" val="206532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38</a:t>
            </a:fld>
            <a:endParaRPr lang="en-US" dirty="0"/>
          </a:p>
        </p:txBody>
      </p:sp>
    </p:spTree>
    <p:extLst>
      <p:ext uri="{BB962C8B-B14F-4D97-AF65-F5344CB8AC3E}">
        <p14:creationId xmlns:p14="http://schemas.microsoft.com/office/powerpoint/2010/main" val="2163158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40</a:t>
            </a:fld>
            <a:endParaRPr lang="en-US"/>
          </a:p>
        </p:txBody>
      </p:sp>
    </p:spTree>
    <p:extLst>
      <p:ext uri="{BB962C8B-B14F-4D97-AF65-F5344CB8AC3E}">
        <p14:creationId xmlns:p14="http://schemas.microsoft.com/office/powerpoint/2010/main" val="390182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41</a:t>
            </a:fld>
            <a:endParaRPr lang="en-US"/>
          </a:p>
        </p:txBody>
      </p:sp>
    </p:spTree>
    <p:extLst>
      <p:ext uri="{BB962C8B-B14F-4D97-AF65-F5344CB8AC3E}">
        <p14:creationId xmlns:p14="http://schemas.microsoft.com/office/powerpoint/2010/main" val="2701047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42</a:t>
            </a:fld>
            <a:endParaRPr lang="en-US"/>
          </a:p>
        </p:txBody>
      </p:sp>
    </p:spTree>
    <p:extLst>
      <p:ext uri="{BB962C8B-B14F-4D97-AF65-F5344CB8AC3E}">
        <p14:creationId xmlns:p14="http://schemas.microsoft.com/office/powerpoint/2010/main" val="394839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24</a:t>
            </a:fld>
            <a:endParaRPr lang="en-US" dirty="0"/>
          </a:p>
        </p:txBody>
      </p:sp>
    </p:spTree>
    <p:extLst>
      <p:ext uri="{BB962C8B-B14F-4D97-AF65-F5344CB8AC3E}">
        <p14:creationId xmlns:p14="http://schemas.microsoft.com/office/powerpoint/2010/main" val="2347119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43</a:t>
            </a:fld>
            <a:endParaRPr lang="en-US"/>
          </a:p>
        </p:txBody>
      </p:sp>
    </p:spTree>
    <p:extLst>
      <p:ext uri="{BB962C8B-B14F-4D97-AF65-F5344CB8AC3E}">
        <p14:creationId xmlns:p14="http://schemas.microsoft.com/office/powerpoint/2010/main" val="95420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44</a:t>
            </a:fld>
            <a:endParaRPr lang="en-US"/>
          </a:p>
        </p:txBody>
      </p:sp>
    </p:spTree>
    <p:extLst>
      <p:ext uri="{BB962C8B-B14F-4D97-AF65-F5344CB8AC3E}">
        <p14:creationId xmlns:p14="http://schemas.microsoft.com/office/powerpoint/2010/main" val="3057244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45</a:t>
            </a:fld>
            <a:endParaRPr lang="en-US"/>
          </a:p>
        </p:txBody>
      </p:sp>
    </p:spTree>
    <p:extLst>
      <p:ext uri="{BB962C8B-B14F-4D97-AF65-F5344CB8AC3E}">
        <p14:creationId xmlns:p14="http://schemas.microsoft.com/office/powerpoint/2010/main" val="143197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46</a:t>
            </a:fld>
            <a:endParaRPr lang="en-US"/>
          </a:p>
        </p:txBody>
      </p:sp>
    </p:spTree>
    <p:extLst>
      <p:ext uri="{BB962C8B-B14F-4D97-AF65-F5344CB8AC3E}">
        <p14:creationId xmlns:p14="http://schemas.microsoft.com/office/powerpoint/2010/main" val="323152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47</a:t>
            </a:fld>
            <a:endParaRPr lang="en-US"/>
          </a:p>
        </p:txBody>
      </p:sp>
    </p:spTree>
    <p:extLst>
      <p:ext uri="{BB962C8B-B14F-4D97-AF65-F5344CB8AC3E}">
        <p14:creationId xmlns:p14="http://schemas.microsoft.com/office/powerpoint/2010/main" val="2195045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48</a:t>
            </a:fld>
            <a:endParaRPr lang="en-US"/>
          </a:p>
        </p:txBody>
      </p:sp>
    </p:spTree>
    <p:extLst>
      <p:ext uri="{BB962C8B-B14F-4D97-AF65-F5344CB8AC3E}">
        <p14:creationId xmlns:p14="http://schemas.microsoft.com/office/powerpoint/2010/main" val="320511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49</a:t>
            </a:fld>
            <a:endParaRPr lang="en-US"/>
          </a:p>
        </p:txBody>
      </p:sp>
    </p:spTree>
    <p:extLst>
      <p:ext uri="{BB962C8B-B14F-4D97-AF65-F5344CB8AC3E}">
        <p14:creationId xmlns:p14="http://schemas.microsoft.com/office/powerpoint/2010/main" val="3264608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50</a:t>
            </a:fld>
            <a:endParaRPr lang="en-US"/>
          </a:p>
        </p:txBody>
      </p:sp>
    </p:spTree>
    <p:extLst>
      <p:ext uri="{BB962C8B-B14F-4D97-AF65-F5344CB8AC3E}">
        <p14:creationId xmlns:p14="http://schemas.microsoft.com/office/powerpoint/2010/main" val="680234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51</a:t>
            </a:fld>
            <a:endParaRPr lang="en-US"/>
          </a:p>
        </p:txBody>
      </p:sp>
    </p:spTree>
    <p:extLst>
      <p:ext uri="{BB962C8B-B14F-4D97-AF65-F5344CB8AC3E}">
        <p14:creationId xmlns:p14="http://schemas.microsoft.com/office/powerpoint/2010/main" val="4090106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0FB784-761D-4C27-B387-54C926842C59}" type="slidenum">
              <a:rPr lang="en-US" smtClean="0"/>
              <a:t>57</a:t>
            </a:fld>
            <a:endParaRPr lang="en-US"/>
          </a:p>
        </p:txBody>
      </p:sp>
    </p:spTree>
    <p:extLst>
      <p:ext uri="{BB962C8B-B14F-4D97-AF65-F5344CB8AC3E}">
        <p14:creationId xmlns:p14="http://schemas.microsoft.com/office/powerpoint/2010/main" val="399123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25</a:t>
            </a:fld>
            <a:endParaRPr lang="en-US" dirty="0"/>
          </a:p>
        </p:txBody>
      </p:sp>
    </p:spTree>
    <p:extLst>
      <p:ext uri="{BB962C8B-B14F-4D97-AF65-F5344CB8AC3E}">
        <p14:creationId xmlns:p14="http://schemas.microsoft.com/office/powerpoint/2010/main" val="834791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Old Library – </a:t>
            </a:r>
            <a:r>
              <a:rPr lang="en-US" dirty="0" err="1"/>
              <a:t>AysnTask</a:t>
            </a:r>
            <a:r>
              <a:rPr lang="en-US" dirty="0"/>
              <a:t>, Volley. </a:t>
            </a:r>
          </a:p>
          <a:p>
            <a:r>
              <a:rPr lang="en-US" dirty="0"/>
              <a:t>Retrofit – Works Faster to retrieve the response.</a:t>
            </a:r>
          </a:p>
        </p:txBody>
      </p:sp>
      <p:sp>
        <p:nvSpPr>
          <p:cNvPr id="4" name="Slide Number Placeholder 3"/>
          <p:cNvSpPr>
            <a:spLocks noGrp="1"/>
          </p:cNvSpPr>
          <p:nvPr>
            <p:ph type="sldNum" sz="quarter" idx="5"/>
          </p:nvPr>
        </p:nvSpPr>
        <p:spPr/>
        <p:txBody>
          <a:bodyPr/>
          <a:lstStyle/>
          <a:p>
            <a:fld id="{8C88788C-2761-4E8A-85E9-BAE33D2DBC34}" type="slidenum">
              <a:rPr lang="en-US" smtClean="0"/>
              <a:t>58</a:t>
            </a:fld>
            <a:endParaRPr lang="en-US"/>
          </a:p>
        </p:txBody>
      </p:sp>
    </p:spTree>
    <p:extLst>
      <p:ext uri="{BB962C8B-B14F-4D97-AF65-F5344CB8AC3E}">
        <p14:creationId xmlns:p14="http://schemas.microsoft.com/office/powerpoint/2010/main" val="3100207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Asynchronous callbacks are </a:t>
            </a:r>
            <a:r>
              <a:rPr lang="en-US" b="1" i="0" dirty="0">
                <a:solidFill>
                  <a:srgbClr val="202124"/>
                </a:solidFill>
                <a:effectLst/>
                <a:latin typeface="Roboto" panose="02000000000000000000" pitchFamily="2" charset="0"/>
              </a:rPr>
              <a:t>functions passed to another function that starts executing code in the background</a:t>
            </a:r>
            <a:r>
              <a:rPr lang="en-US" b="0" i="0" dirty="0">
                <a:solidFill>
                  <a:srgbClr val="202124"/>
                </a:solidFill>
                <a:effectLst/>
                <a:latin typeface="Roboto" panose="02000000000000000000" pitchFamily="2" charset="0"/>
              </a:rPr>
              <a:t>.</a:t>
            </a:r>
          </a:p>
          <a:p>
            <a:endParaRPr lang="en-US" dirty="0"/>
          </a:p>
        </p:txBody>
      </p:sp>
      <p:sp>
        <p:nvSpPr>
          <p:cNvPr id="4" name="Slide Number Placeholder 3"/>
          <p:cNvSpPr>
            <a:spLocks noGrp="1"/>
          </p:cNvSpPr>
          <p:nvPr>
            <p:ph type="sldNum" sz="quarter" idx="5"/>
          </p:nvPr>
        </p:nvSpPr>
        <p:spPr/>
        <p:txBody>
          <a:bodyPr/>
          <a:lstStyle/>
          <a:p>
            <a:fld id="{8C88788C-2761-4E8A-85E9-BAE33D2DBC34}" type="slidenum">
              <a:rPr lang="en-US" smtClean="0"/>
              <a:t>64</a:t>
            </a:fld>
            <a:endParaRPr lang="en-US"/>
          </a:p>
        </p:txBody>
      </p:sp>
    </p:spTree>
    <p:extLst>
      <p:ext uri="{BB962C8B-B14F-4D97-AF65-F5344CB8AC3E}">
        <p14:creationId xmlns:p14="http://schemas.microsoft.com/office/powerpoint/2010/main" val="27279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app needs to share private files with other apps, it may use a </a:t>
            </a:r>
            <a:r>
              <a:rPr lang="en-US" sz="1200" b="0" i="0" u="sng" kern="1200" dirty="0" err="1">
                <a:solidFill>
                  <a:schemeClr val="tx1"/>
                </a:solidFill>
                <a:effectLst/>
                <a:latin typeface="+mn-lt"/>
                <a:ea typeface="+mn-ea"/>
                <a:cs typeface="+mn-cs"/>
                <a:hlinkClick r:id="rId3"/>
              </a:rPr>
              <a:t>FileProvider</a:t>
            </a:r>
            <a:r>
              <a:rPr lang="en-US" sz="1200" b="0" i="0" kern="1200" dirty="0">
                <a:solidFill>
                  <a:schemeClr val="tx1"/>
                </a:solidFill>
                <a:effectLst/>
                <a:latin typeface="+mn-lt"/>
                <a:ea typeface="+mn-ea"/>
                <a:cs typeface="+mn-cs"/>
              </a:rPr>
              <a:t> with the </a:t>
            </a:r>
            <a:r>
              <a:rPr lang="en-US" sz="1200" b="0" i="0" u="sng" kern="1200" dirty="0">
                <a:solidFill>
                  <a:schemeClr val="tx1"/>
                </a:solidFill>
                <a:effectLst/>
                <a:latin typeface="+mn-lt"/>
                <a:ea typeface="+mn-ea"/>
                <a:cs typeface="+mn-cs"/>
                <a:hlinkClick r:id="rId4"/>
              </a:rPr>
              <a:t>FLAG_GRANT_READ_URI_PERMISSION</a:t>
            </a:r>
            <a:r>
              <a:rPr lang="en-US" sz="1200" b="0" i="0" kern="1200" dirty="0">
                <a:solidFill>
                  <a:schemeClr val="tx1"/>
                </a:solidFill>
                <a:effectLst/>
                <a:latin typeface="+mn-lt"/>
                <a:ea typeface="+mn-ea"/>
                <a:cs typeface="+mn-cs"/>
              </a:rPr>
              <a:t>. For more information, also see </a:t>
            </a:r>
            <a:r>
              <a:rPr lang="en-US" sz="1200" b="0" i="0" u="sng" kern="1200" dirty="0">
                <a:solidFill>
                  <a:schemeClr val="tx1"/>
                </a:solidFill>
                <a:effectLst/>
                <a:latin typeface="+mn-lt"/>
                <a:ea typeface="+mn-ea"/>
                <a:cs typeface="+mn-cs"/>
                <a:hlinkClick r:id="rId5"/>
              </a:rPr>
              <a:t>Sharing Files</a:t>
            </a:r>
            <a:r>
              <a:rPr lang="en-US" sz="1200" b="0" i="0" kern="1200" dirty="0">
                <a:solidFill>
                  <a:schemeClr val="tx1"/>
                </a:solidFill>
                <a:effectLst/>
                <a:latin typeface="+mn-lt"/>
                <a:ea typeface="+mn-ea"/>
                <a:cs typeface="+mn-cs"/>
              </a:rPr>
              <a:t>.</a:t>
            </a:r>
          </a:p>
          <a:p>
            <a:br>
              <a:rPr lang="en-US" dirty="0"/>
            </a:br>
            <a:r>
              <a:rPr lang="en-US" dirty="0"/>
              <a:t>Difference between </a:t>
            </a:r>
            <a:r>
              <a:rPr lang="en-US" dirty="0" err="1"/>
              <a:t>getPreferences</a:t>
            </a:r>
            <a:r>
              <a:rPr lang="en-US" dirty="0"/>
              <a:t>() and </a:t>
            </a:r>
            <a:r>
              <a:rPr lang="en-US" dirty="0" err="1"/>
              <a:t>getSharedPreferences</a:t>
            </a:r>
            <a:r>
              <a:rPr lang="en-US" dirty="0"/>
              <a:t>(): https://developer.android.com/training/data-storage/shared-preferences</a:t>
            </a:r>
          </a:p>
          <a:p>
            <a:endParaRPr lang="en-US" dirty="0"/>
          </a:p>
          <a:p>
            <a:endParaRPr lang="en-US" dirty="0"/>
          </a:p>
        </p:txBody>
      </p:sp>
      <p:sp>
        <p:nvSpPr>
          <p:cNvPr id="4" name="Slide Number Placeholder 3"/>
          <p:cNvSpPr>
            <a:spLocks noGrp="1"/>
          </p:cNvSpPr>
          <p:nvPr>
            <p:ph type="sldNum" sz="quarter" idx="10"/>
          </p:nvPr>
        </p:nvSpPr>
        <p:spPr/>
        <p:txBody>
          <a:bodyPr/>
          <a:lstStyle/>
          <a:p>
            <a:fld id="{F8B63A01-FAF5-4907-A4C9-617EBA74FFEA}" type="slidenum">
              <a:rPr lang="en-US" smtClean="0"/>
              <a:t>26</a:t>
            </a:fld>
            <a:endParaRPr lang="en-US" dirty="0"/>
          </a:p>
        </p:txBody>
      </p:sp>
    </p:spTree>
    <p:extLst>
      <p:ext uri="{BB962C8B-B14F-4D97-AF65-F5344CB8AC3E}">
        <p14:creationId xmlns:p14="http://schemas.microsoft.com/office/powerpoint/2010/main" val="12157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27</a:t>
            </a:fld>
            <a:endParaRPr lang="en-US" dirty="0"/>
          </a:p>
        </p:txBody>
      </p:sp>
    </p:spTree>
    <p:extLst>
      <p:ext uri="{BB962C8B-B14F-4D97-AF65-F5344CB8AC3E}">
        <p14:creationId xmlns:p14="http://schemas.microsoft.com/office/powerpoint/2010/main" val="308189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Android</a:t>
            </a:r>
            <a:r>
              <a:rPr lang="en-US" sz="1200" b="0" i="0" kern="1200" dirty="0">
                <a:solidFill>
                  <a:schemeClr val="tx1"/>
                </a:solidFill>
                <a:effectLst/>
                <a:latin typeface="+mn-lt"/>
                <a:ea typeface="+mn-ea"/>
                <a:cs typeface="+mn-cs"/>
              </a:rPr>
              <a:t> Studio includes a debugging tool called the </a:t>
            </a:r>
            <a:r>
              <a:rPr lang="en-US" sz="1200" b="1" i="0" kern="1200" dirty="0" err="1">
                <a:solidFill>
                  <a:schemeClr val="tx1"/>
                </a:solidFill>
                <a:effectLst/>
                <a:latin typeface="+mn-lt"/>
                <a:ea typeface="+mn-ea"/>
                <a:cs typeface="+mn-cs"/>
              </a:rPr>
              <a:t>Dalvik</a:t>
            </a:r>
            <a:r>
              <a:rPr lang="en-US" sz="1200" b="1" i="0" kern="1200" dirty="0">
                <a:solidFill>
                  <a:schemeClr val="tx1"/>
                </a:solidFill>
                <a:effectLst/>
                <a:latin typeface="+mn-lt"/>
                <a:ea typeface="+mn-ea"/>
                <a:cs typeface="+mn-cs"/>
              </a:rPr>
              <a:t> Debug Monitor Server</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DDMS</a:t>
            </a:r>
            <a:r>
              <a:rPr lang="en-US" sz="1200" b="0" i="0" kern="1200" dirty="0">
                <a:solidFill>
                  <a:schemeClr val="tx1"/>
                </a:solidFill>
                <a:effectLst/>
                <a:latin typeface="+mn-lt"/>
                <a:ea typeface="+mn-ea"/>
                <a:cs typeface="+mn-cs"/>
              </a:rPr>
              <a:t>), which provides port-forwarding services, screen capture on the device, thread and heap information on the device, </a:t>
            </a:r>
            <a:r>
              <a:rPr lang="en-US" sz="1200" b="0" i="0" kern="1200" dirty="0" err="1">
                <a:solidFill>
                  <a:schemeClr val="tx1"/>
                </a:solidFill>
                <a:effectLst/>
                <a:latin typeface="+mn-lt"/>
                <a:ea typeface="+mn-ea"/>
                <a:cs typeface="+mn-cs"/>
              </a:rPr>
              <a:t>logcat</a:t>
            </a:r>
            <a:r>
              <a:rPr lang="en-US" sz="1200" b="0" i="0" kern="1200" dirty="0">
                <a:solidFill>
                  <a:schemeClr val="tx1"/>
                </a:solidFill>
                <a:effectLst/>
                <a:latin typeface="+mn-lt"/>
                <a:ea typeface="+mn-ea"/>
                <a:cs typeface="+mn-cs"/>
              </a:rPr>
              <a:t>, process, and radio state information, incoming call and SMS spoofing, location data spoofing, and more.</a:t>
            </a:r>
            <a:endParaRPr lang="en-US" dirty="0"/>
          </a:p>
        </p:txBody>
      </p:sp>
      <p:sp>
        <p:nvSpPr>
          <p:cNvPr id="4" name="Slide Number Placeholder 3"/>
          <p:cNvSpPr>
            <a:spLocks noGrp="1"/>
          </p:cNvSpPr>
          <p:nvPr>
            <p:ph type="sldNum" sz="quarter" idx="10"/>
          </p:nvPr>
        </p:nvSpPr>
        <p:spPr/>
        <p:txBody>
          <a:bodyPr/>
          <a:lstStyle/>
          <a:p>
            <a:fld id="{F8B63A01-FAF5-4907-A4C9-617EBA74FFEA}" type="slidenum">
              <a:rPr lang="en-US" smtClean="0"/>
              <a:t>28</a:t>
            </a:fld>
            <a:endParaRPr lang="en-US"/>
          </a:p>
        </p:txBody>
      </p:sp>
    </p:spTree>
    <p:extLst>
      <p:ext uri="{BB962C8B-B14F-4D97-AF65-F5344CB8AC3E}">
        <p14:creationId xmlns:p14="http://schemas.microsoft.com/office/powerpoint/2010/main" val="255712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Android</a:t>
            </a:r>
            <a:r>
              <a:rPr lang="en-US" sz="1200" b="0" i="0" kern="1200" dirty="0">
                <a:solidFill>
                  <a:schemeClr val="tx1"/>
                </a:solidFill>
                <a:effectLst/>
                <a:latin typeface="+mn-lt"/>
                <a:ea typeface="+mn-ea"/>
                <a:cs typeface="+mn-cs"/>
              </a:rPr>
              <a:t> Studio includes a debugging tool called the </a:t>
            </a:r>
            <a:r>
              <a:rPr lang="en-US" sz="1200" b="1" i="0" kern="1200" dirty="0" err="1">
                <a:solidFill>
                  <a:schemeClr val="tx1"/>
                </a:solidFill>
                <a:effectLst/>
                <a:latin typeface="+mn-lt"/>
                <a:ea typeface="+mn-ea"/>
                <a:cs typeface="+mn-cs"/>
              </a:rPr>
              <a:t>Dalvik</a:t>
            </a:r>
            <a:r>
              <a:rPr lang="en-US" sz="1200" b="1" i="0" kern="1200" dirty="0">
                <a:solidFill>
                  <a:schemeClr val="tx1"/>
                </a:solidFill>
                <a:effectLst/>
                <a:latin typeface="+mn-lt"/>
                <a:ea typeface="+mn-ea"/>
                <a:cs typeface="+mn-cs"/>
              </a:rPr>
              <a:t> Debug Monitor Server</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DDMS</a:t>
            </a:r>
            <a:r>
              <a:rPr lang="en-US" sz="1200" b="0" i="0" kern="1200" dirty="0">
                <a:solidFill>
                  <a:schemeClr val="tx1"/>
                </a:solidFill>
                <a:effectLst/>
                <a:latin typeface="+mn-lt"/>
                <a:ea typeface="+mn-ea"/>
                <a:cs typeface="+mn-cs"/>
              </a:rPr>
              <a:t>), which provides port-forwarding services, screen capture on the device, thread and heap information on the device, </a:t>
            </a:r>
            <a:r>
              <a:rPr lang="en-US" sz="1200" b="0" i="0" kern="1200" dirty="0" err="1">
                <a:solidFill>
                  <a:schemeClr val="tx1"/>
                </a:solidFill>
                <a:effectLst/>
                <a:latin typeface="+mn-lt"/>
                <a:ea typeface="+mn-ea"/>
                <a:cs typeface="+mn-cs"/>
              </a:rPr>
              <a:t>logcat</a:t>
            </a:r>
            <a:r>
              <a:rPr lang="en-US" sz="1200" b="0" i="0" kern="1200" dirty="0">
                <a:solidFill>
                  <a:schemeClr val="tx1"/>
                </a:solidFill>
                <a:effectLst/>
                <a:latin typeface="+mn-lt"/>
                <a:ea typeface="+mn-ea"/>
                <a:cs typeface="+mn-cs"/>
              </a:rPr>
              <a:t>, process, and radio state information, incoming call and SMS spoofing, location data spoofing, and more.</a:t>
            </a:r>
            <a:endParaRPr lang="en-US" dirty="0"/>
          </a:p>
        </p:txBody>
      </p:sp>
      <p:sp>
        <p:nvSpPr>
          <p:cNvPr id="4" name="Slide Number Placeholder 3"/>
          <p:cNvSpPr>
            <a:spLocks noGrp="1"/>
          </p:cNvSpPr>
          <p:nvPr>
            <p:ph type="sldNum" sz="quarter" idx="10"/>
          </p:nvPr>
        </p:nvSpPr>
        <p:spPr/>
        <p:txBody>
          <a:bodyPr/>
          <a:lstStyle/>
          <a:p>
            <a:fld id="{F8B63A01-FAF5-4907-A4C9-617EBA74FFEA}" type="slidenum">
              <a:rPr lang="en-US" smtClean="0"/>
              <a:t>29</a:t>
            </a:fld>
            <a:endParaRPr lang="en-US"/>
          </a:p>
        </p:txBody>
      </p:sp>
    </p:spTree>
    <p:extLst>
      <p:ext uri="{BB962C8B-B14F-4D97-AF65-F5344CB8AC3E}">
        <p14:creationId xmlns:p14="http://schemas.microsoft.com/office/powerpoint/2010/main" val="255712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Android</a:t>
            </a:r>
            <a:r>
              <a:rPr lang="en-US" sz="1200" b="0" i="0" kern="1200" dirty="0">
                <a:solidFill>
                  <a:schemeClr val="tx1"/>
                </a:solidFill>
                <a:effectLst/>
                <a:latin typeface="+mn-lt"/>
                <a:ea typeface="+mn-ea"/>
                <a:cs typeface="+mn-cs"/>
              </a:rPr>
              <a:t> Studio includes a debugging tool called the </a:t>
            </a:r>
            <a:r>
              <a:rPr lang="en-US" sz="1200" b="1" i="0" kern="1200" dirty="0" err="1">
                <a:solidFill>
                  <a:schemeClr val="tx1"/>
                </a:solidFill>
                <a:effectLst/>
                <a:latin typeface="+mn-lt"/>
                <a:ea typeface="+mn-ea"/>
                <a:cs typeface="+mn-cs"/>
              </a:rPr>
              <a:t>Dalvik</a:t>
            </a:r>
            <a:r>
              <a:rPr lang="en-US" sz="1200" b="1" i="0" kern="1200" dirty="0">
                <a:solidFill>
                  <a:schemeClr val="tx1"/>
                </a:solidFill>
                <a:effectLst/>
                <a:latin typeface="+mn-lt"/>
                <a:ea typeface="+mn-ea"/>
                <a:cs typeface="+mn-cs"/>
              </a:rPr>
              <a:t> Debug Monitor Server</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DDMS</a:t>
            </a:r>
            <a:r>
              <a:rPr lang="en-US" sz="1200" b="0" i="0" kern="1200" dirty="0">
                <a:solidFill>
                  <a:schemeClr val="tx1"/>
                </a:solidFill>
                <a:effectLst/>
                <a:latin typeface="+mn-lt"/>
                <a:ea typeface="+mn-ea"/>
                <a:cs typeface="+mn-cs"/>
              </a:rPr>
              <a:t>), which provides port-forwarding services, screen capture on the device, thread and heap information on the device, </a:t>
            </a:r>
            <a:r>
              <a:rPr lang="en-US" sz="1200" b="0" i="0" kern="1200" dirty="0" err="1">
                <a:solidFill>
                  <a:schemeClr val="tx1"/>
                </a:solidFill>
                <a:effectLst/>
                <a:latin typeface="+mn-lt"/>
                <a:ea typeface="+mn-ea"/>
                <a:cs typeface="+mn-cs"/>
              </a:rPr>
              <a:t>logcat</a:t>
            </a:r>
            <a:r>
              <a:rPr lang="en-US" sz="1200" b="0" i="0" kern="1200" dirty="0">
                <a:solidFill>
                  <a:schemeClr val="tx1"/>
                </a:solidFill>
                <a:effectLst/>
                <a:latin typeface="+mn-lt"/>
                <a:ea typeface="+mn-ea"/>
                <a:cs typeface="+mn-cs"/>
              </a:rPr>
              <a:t>, process, and radio state information, incoming call and SMS spoofing, location data spoofing, and more.</a:t>
            </a:r>
            <a:endParaRPr lang="en-US" dirty="0"/>
          </a:p>
        </p:txBody>
      </p:sp>
      <p:sp>
        <p:nvSpPr>
          <p:cNvPr id="4" name="Slide Number Placeholder 3"/>
          <p:cNvSpPr>
            <a:spLocks noGrp="1"/>
          </p:cNvSpPr>
          <p:nvPr>
            <p:ph type="sldNum" sz="quarter" idx="10"/>
          </p:nvPr>
        </p:nvSpPr>
        <p:spPr/>
        <p:txBody>
          <a:bodyPr/>
          <a:lstStyle/>
          <a:p>
            <a:fld id="{F8B63A01-FAF5-4907-A4C9-617EBA74FFEA}" type="slidenum">
              <a:rPr lang="en-US" smtClean="0"/>
              <a:t>30</a:t>
            </a:fld>
            <a:endParaRPr lang="en-US"/>
          </a:p>
        </p:txBody>
      </p:sp>
    </p:spTree>
    <p:extLst>
      <p:ext uri="{BB962C8B-B14F-4D97-AF65-F5344CB8AC3E}">
        <p14:creationId xmlns:p14="http://schemas.microsoft.com/office/powerpoint/2010/main" val="255712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B63A01-FAF5-4907-A4C9-617EBA74FFEA}" type="slidenum">
              <a:rPr lang="en-US" smtClean="0"/>
              <a:t>31</a:t>
            </a:fld>
            <a:endParaRPr lang="en-US" dirty="0"/>
          </a:p>
        </p:txBody>
      </p:sp>
    </p:spTree>
    <p:extLst>
      <p:ext uri="{BB962C8B-B14F-4D97-AF65-F5344CB8AC3E}">
        <p14:creationId xmlns:p14="http://schemas.microsoft.com/office/powerpoint/2010/main" val="1532279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33659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219313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2653931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447"/>
            <a:ext cx="12192000" cy="1143000"/>
          </a:xfrm>
          <a:solidFill>
            <a:schemeClr val="accent5">
              <a:lumMod val="75000"/>
            </a:schemeClr>
          </a:solidFill>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34618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1181336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156817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38143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346956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64632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186507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0BB672-3E8A-47BC-943A-EAEE7A78C8C8}" type="datetimeFigureOut">
              <a:rPr lang="en-US" smtClean="0"/>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7B950-7989-4410-85FD-9BEF3100FBCE}" type="slidenum">
              <a:rPr lang="en-US" smtClean="0"/>
              <a:t>‹#›</a:t>
            </a:fld>
            <a:endParaRPr lang="en-US" dirty="0"/>
          </a:p>
        </p:txBody>
      </p:sp>
    </p:spTree>
    <p:extLst>
      <p:ext uri="{BB962C8B-B14F-4D97-AF65-F5344CB8AC3E}">
        <p14:creationId xmlns:p14="http://schemas.microsoft.com/office/powerpoint/2010/main" val="2292614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482"/>
            <a:ext cx="12192000" cy="1143000"/>
          </a:xfrm>
          <a:prstGeom prst="rect">
            <a:avLst/>
          </a:prstGeom>
          <a:solidFill>
            <a:srgbClr val="873AC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1600" y="1295400"/>
            <a:ext cx="11988800" cy="4953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BB672-3E8A-47BC-943A-EAEE7A78C8C8}" type="datetimeFigureOut">
              <a:rPr lang="en-US" smtClean="0"/>
              <a:t>10/20/2022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7B950-7989-4410-85FD-9BEF3100FBCE}" type="slidenum">
              <a:rPr lang="en-US" smtClean="0"/>
              <a:t>‹#›</a:t>
            </a:fld>
            <a:endParaRPr lang="en-US" dirty="0"/>
          </a:p>
        </p:txBody>
      </p:sp>
    </p:spTree>
    <p:extLst>
      <p:ext uri="{BB962C8B-B14F-4D97-AF65-F5344CB8AC3E}">
        <p14:creationId xmlns:p14="http://schemas.microsoft.com/office/powerpoint/2010/main" val="32440409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ndroid.com/guide/topics/data/data-storag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json.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quare.github.io/retrofi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raw.githubusercontent.com/Oclemy/SampleJSON/338d9585/spacecrafts.js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ndroid.com/reference/android/webkit/WebView.html#loadUrl(java.lang.String)" TargetMode="External"/><Relationship Id="rId2" Type="http://schemas.openxmlformats.org/officeDocument/2006/relationships/hyperlink" Target="https://developer.android.com/reference/android/webkit/WebView.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C7C4189-7102-485E-9D58-8F14C98B4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0" y="76200"/>
            <a:ext cx="12039600" cy="6781800"/>
          </a:xfrm>
          <a:prstGeom prst="rect">
            <a:avLst/>
          </a:prstGeom>
        </p:spPr>
      </p:pic>
    </p:spTree>
    <p:extLst>
      <p:ext uri="{BB962C8B-B14F-4D97-AF65-F5344CB8AC3E}">
        <p14:creationId xmlns:p14="http://schemas.microsoft.com/office/powerpoint/2010/main" val="154238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AndroidManifest.xml</a:t>
            </a:r>
          </a:p>
        </p:txBody>
      </p:sp>
      <p:sp>
        <p:nvSpPr>
          <p:cNvPr id="3" name="Content Placeholder 2"/>
          <p:cNvSpPr>
            <a:spLocks noGrp="1"/>
          </p:cNvSpPr>
          <p:nvPr>
            <p:ph idx="1"/>
          </p:nvPr>
        </p:nvSpPr>
        <p:spPr>
          <a:xfrm>
            <a:off x="1600200" y="1066800"/>
            <a:ext cx="8991600" cy="5410200"/>
          </a:xfrm>
        </p:spPr>
        <p:txBody>
          <a:bodyPr>
            <a:normAutofit/>
          </a:bodyPr>
          <a:lstStyle/>
          <a:p>
            <a:pPr marL="0" indent="0">
              <a:spcBef>
                <a:spcPts val="0"/>
              </a:spcBef>
              <a:buClr>
                <a:schemeClr val="dk1"/>
              </a:buClr>
              <a:buSzPts val="1100"/>
              <a:buNone/>
            </a:pPr>
            <a:endParaRPr lang="en-US" b="1" dirty="0"/>
          </a:p>
          <a:p>
            <a:pPr marL="0" indent="0">
              <a:spcBef>
                <a:spcPts val="0"/>
              </a:spcBef>
              <a:buClr>
                <a:schemeClr val="dk1"/>
              </a:buClr>
              <a:buSzPts val="1100"/>
              <a:buNone/>
            </a:pPr>
            <a:r>
              <a:rPr lang="en-US" sz="2200" dirty="0"/>
              <a:t> </a:t>
            </a:r>
            <a:endParaRPr lang="en-US" sz="2000"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pic>
        <p:nvPicPr>
          <p:cNvPr id="4" name="Picture 3">
            <a:extLst>
              <a:ext uri="{FF2B5EF4-FFF2-40B4-BE49-F238E27FC236}">
                <a16:creationId xmlns:a16="http://schemas.microsoft.com/office/drawing/2014/main" id="{21CA924C-9243-4489-BF37-B4D0E0AE34F9}"/>
              </a:ext>
            </a:extLst>
          </p:cNvPr>
          <p:cNvPicPr>
            <a:picLocks noChangeAspect="1"/>
          </p:cNvPicPr>
          <p:nvPr/>
        </p:nvPicPr>
        <p:blipFill>
          <a:blip r:embed="rId2"/>
          <a:stretch>
            <a:fillRect/>
          </a:stretch>
        </p:blipFill>
        <p:spPr>
          <a:xfrm>
            <a:off x="304800" y="1981200"/>
            <a:ext cx="11810999" cy="4768328"/>
          </a:xfrm>
          <a:prstGeom prst="rect">
            <a:avLst/>
          </a:prstGeom>
        </p:spPr>
      </p:pic>
      <p:sp>
        <p:nvSpPr>
          <p:cNvPr id="5" name="TextBox 4">
            <a:extLst>
              <a:ext uri="{FF2B5EF4-FFF2-40B4-BE49-F238E27FC236}">
                <a16:creationId xmlns:a16="http://schemas.microsoft.com/office/drawing/2014/main" id="{B22F4A68-49AE-44F2-9927-EF45EBF8F8BE}"/>
              </a:ext>
            </a:extLst>
          </p:cNvPr>
          <p:cNvSpPr txBox="1"/>
          <p:nvPr/>
        </p:nvSpPr>
        <p:spPr>
          <a:xfrm>
            <a:off x="304799" y="1129554"/>
            <a:ext cx="11810999" cy="707886"/>
          </a:xfrm>
          <a:prstGeom prst="rect">
            <a:avLst/>
          </a:prstGeom>
          <a:noFill/>
        </p:spPr>
        <p:txBody>
          <a:bodyPr wrap="square" rtlCol="0">
            <a:spAutoFit/>
          </a:bodyPr>
          <a:lstStyle/>
          <a:p>
            <a:r>
              <a:rPr lang="en-US" sz="2000" dirty="0"/>
              <a:t>Add the highlighted text in the AndroidManifest.xml to access internet user permission and </a:t>
            </a:r>
            <a:r>
              <a:rPr lang="en-US" sz="2000" dirty="0" err="1"/>
              <a:t>usesClearTextTrffic:true</a:t>
            </a:r>
            <a:r>
              <a:rPr lang="en-US" sz="2000" dirty="0"/>
              <a:t> to avoid </a:t>
            </a:r>
            <a:r>
              <a:rPr lang="en-US" sz="2000" dirty="0" err="1"/>
              <a:t>url</a:t>
            </a:r>
            <a:r>
              <a:rPr lang="en-US" sz="2000" dirty="0"/>
              <a:t> loading error </a:t>
            </a:r>
          </a:p>
        </p:txBody>
      </p:sp>
    </p:spTree>
    <p:extLst>
      <p:ext uri="{BB962C8B-B14F-4D97-AF65-F5344CB8AC3E}">
        <p14:creationId xmlns:p14="http://schemas.microsoft.com/office/powerpoint/2010/main" val="53368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MainActivity.java</a:t>
            </a:r>
          </a:p>
        </p:txBody>
      </p:sp>
      <p:sp>
        <p:nvSpPr>
          <p:cNvPr id="3" name="Content Placeholder 2"/>
          <p:cNvSpPr>
            <a:spLocks noGrp="1"/>
          </p:cNvSpPr>
          <p:nvPr>
            <p:ph idx="1"/>
          </p:nvPr>
        </p:nvSpPr>
        <p:spPr>
          <a:xfrm>
            <a:off x="304800" y="1143000"/>
            <a:ext cx="11887200" cy="5867400"/>
          </a:xfrm>
        </p:spPr>
        <p:txBody>
          <a:bodyPr>
            <a:normAutofit fontScale="85000" lnSpcReduction="20000"/>
          </a:bodyPr>
          <a:lstStyle/>
          <a:p>
            <a:pPr marL="0" indent="0">
              <a:spcBef>
                <a:spcPts val="0"/>
              </a:spcBef>
              <a:buClr>
                <a:schemeClr val="dk1"/>
              </a:buClr>
              <a:buSzPts val="1100"/>
              <a:buNone/>
            </a:pPr>
            <a:r>
              <a:rPr lang="en-US" dirty="0"/>
              <a:t> /*test method decide action based on the image view selected to load the Webpage in </a:t>
            </a:r>
            <a:r>
              <a:rPr lang="en-US" dirty="0" err="1"/>
              <a:t>WebView</a:t>
            </a:r>
            <a:r>
              <a:rPr lang="en-US" dirty="0"/>
              <a:t> UI*/</a:t>
            </a:r>
          </a:p>
          <a:p>
            <a:pPr marL="0" indent="0">
              <a:lnSpc>
                <a:spcPct val="120000"/>
              </a:lnSpc>
              <a:spcBef>
                <a:spcPts val="0"/>
              </a:spcBef>
              <a:buClr>
                <a:schemeClr val="dk1"/>
              </a:buClr>
              <a:buSzPts val="1100"/>
              <a:buNone/>
            </a:pPr>
            <a:r>
              <a:rPr lang="en-US"/>
              <a:t>fun </a:t>
            </a:r>
            <a:r>
              <a:rPr lang="en-US" dirty="0"/>
              <a:t>test(</a:t>
            </a:r>
            <a:r>
              <a:rPr lang="en-US" dirty="0" err="1"/>
              <a:t>v:View</a:t>
            </a:r>
            <a:r>
              <a:rPr lang="en-US" dirty="0"/>
              <a:t>) {</a:t>
            </a:r>
          </a:p>
          <a:p>
            <a:pPr marL="0" indent="0">
              <a:lnSpc>
                <a:spcPct val="120000"/>
              </a:lnSpc>
              <a:spcBef>
                <a:spcPts val="0"/>
              </a:spcBef>
              <a:buClr>
                <a:schemeClr val="dk1"/>
              </a:buClr>
              <a:buSzPts val="1100"/>
              <a:buNone/>
            </a:pPr>
            <a:r>
              <a:rPr lang="en-US" dirty="0"/>
              <a:t>        when (</a:t>
            </a:r>
            <a:r>
              <a:rPr lang="en-US" dirty="0" err="1"/>
              <a:t>v.getId</a:t>
            </a:r>
            <a:r>
              <a:rPr lang="en-US" dirty="0"/>
              <a:t>()) {</a:t>
            </a:r>
          </a:p>
          <a:p>
            <a:pPr marL="0" indent="0">
              <a:lnSpc>
                <a:spcPct val="120000"/>
              </a:lnSpc>
              <a:spcBef>
                <a:spcPts val="0"/>
              </a:spcBef>
              <a:buClr>
                <a:schemeClr val="dk1"/>
              </a:buClr>
              <a:buSzPts val="1100"/>
              <a:buNone/>
            </a:pPr>
            <a:r>
              <a:rPr lang="en-US" dirty="0"/>
              <a:t>            </a:t>
            </a:r>
            <a:r>
              <a:rPr lang="en-US" dirty="0" err="1"/>
              <a:t>R.id.srch</a:t>
            </a:r>
            <a:r>
              <a:rPr lang="en-US" dirty="0"/>
              <a:t> -&gt; {</a:t>
            </a:r>
          </a:p>
          <a:p>
            <a:pPr marL="0" indent="0">
              <a:lnSpc>
                <a:spcPct val="120000"/>
              </a:lnSpc>
              <a:spcBef>
                <a:spcPts val="0"/>
              </a:spcBef>
              <a:buClr>
                <a:schemeClr val="dk1"/>
              </a:buClr>
              <a:buSzPts val="1100"/>
              <a:buNone/>
            </a:pPr>
            <a:r>
              <a:rPr lang="en-US" dirty="0"/>
              <a:t>            /* Load the </a:t>
            </a:r>
            <a:r>
              <a:rPr lang="en-US" dirty="0" err="1"/>
              <a:t>EditText</a:t>
            </a:r>
            <a:r>
              <a:rPr lang="en-US" dirty="0"/>
              <a:t> URL to the WebView UI, it is </a:t>
            </a:r>
            <a:r>
              <a:rPr lang="en-US" dirty="0" err="1"/>
              <a:t>mendatory</a:t>
            </a:r>
            <a:r>
              <a:rPr lang="en-US" dirty="0"/>
              <a:t> to mention http:// either here or at the runtime in </a:t>
            </a:r>
            <a:r>
              <a:rPr lang="en-US" dirty="0" err="1"/>
              <a:t>EditText</a:t>
            </a:r>
            <a:r>
              <a:rPr lang="en-US" dirty="0"/>
              <a:t>*/</a:t>
            </a:r>
          </a:p>
          <a:p>
            <a:pPr marL="0" indent="0">
              <a:lnSpc>
                <a:spcPct val="120000"/>
              </a:lnSpc>
              <a:spcBef>
                <a:spcPts val="0"/>
              </a:spcBef>
              <a:buClr>
                <a:schemeClr val="dk1"/>
              </a:buClr>
              <a:buSzPts val="1100"/>
              <a:buNone/>
            </a:pPr>
            <a:r>
              <a:rPr lang="en-US" dirty="0"/>
              <a:t>            </a:t>
            </a:r>
            <a:r>
              <a:rPr lang="en-US" dirty="0" err="1"/>
              <a:t>wview.loadUrl</a:t>
            </a:r>
            <a:r>
              <a:rPr lang="en-US" dirty="0"/>
              <a:t>("http://" + et1.getText().</a:t>
            </a:r>
            <a:r>
              <a:rPr lang="en-US" dirty="0" err="1"/>
              <a:t>toString</a:t>
            </a:r>
            <a:r>
              <a:rPr lang="en-US" dirty="0"/>
              <a:t>())</a:t>
            </a:r>
          </a:p>
          <a:p>
            <a:pPr marL="0" indent="0">
              <a:lnSpc>
                <a:spcPct val="120000"/>
              </a:lnSpc>
              <a:spcBef>
                <a:spcPts val="0"/>
              </a:spcBef>
              <a:buClr>
                <a:schemeClr val="dk1"/>
              </a:buClr>
              <a:buSzPts val="1100"/>
              <a:buNone/>
            </a:pPr>
            <a:r>
              <a:rPr lang="en-US" dirty="0"/>
              <a:t>            }</a:t>
            </a:r>
          </a:p>
          <a:p>
            <a:pPr marL="0" indent="0">
              <a:lnSpc>
                <a:spcPct val="120000"/>
              </a:lnSpc>
              <a:spcBef>
                <a:spcPts val="0"/>
              </a:spcBef>
              <a:buClr>
                <a:schemeClr val="dk1"/>
              </a:buClr>
              <a:buSzPts val="1100"/>
              <a:buNone/>
            </a:pPr>
            <a:r>
              <a:rPr lang="en-US" dirty="0"/>
              <a:t>            </a:t>
            </a:r>
            <a:r>
              <a:rPr lang="en-US" dirty="0" err="1"/>
              <a:t>R.id.fb</a:t>
            </a:r>
            <a:r>
              <a:rPr lang="en-US" dirty="0"/>
              <a:t> -&gt; </a:t>
            </a:r>
            <a:r>
              <a:rPr lang="en-US" dirty="0" err="1"/>
              <a:t>wview.loadUrl</a:t>
            </a:r>
            <a:r>
              <a:rPr lang="en-US" dirty="0"/>
              <a:t>("http://facebook.com")</a:t>
            </a:r>
          </a:p>
          <a:p>
            <a:pPr marL="0" indent="0">
              <a:lnSpc>
                <a:spcPct val="120000"/>
              </a:lnSpc>
              <a:spcBef>
                <a:spcPts val="0"/>
              </a:spcBef>
              <a:buClr>
                <a:schemeClr val="dk1"/>
              </a:buClr>
              <a:buSzPts val="1100"/>
              <a:buNone/>
            </a:pPr>
            <a:r>
              <a:rPr lang="en-US" dirty="0"/>
              <a:t>            </a:t>
            </a:r>
            <a:r>
              <a:rPr lang="en-US" dirty="0" err="1"/>
              <a:t>R.id.youtube</a:t>
            </a:r>
            <a:r>
              <a:rPr lang="en-US" dirty="0"/>
              <a:t> -&gt; </a:t>
            </a:r>
            <a:r>
              <a:rPr lang="en-US" dirty="0" err="1"/>
              <a:t>wview.loadUrl</a:t>
            </a:r>
            <a:r>
              <a:rPr lang="en-US" dirty="0"/>
              <a:t>("http://youtube.com")</a:t>
            </a:r>
          </a:p>
          <a:p>
            <a:pPr marL="0" indent="0">
              <a:lnSpc>
                <a:spcPct val="120000"/>
              </a:lnSpc>
              <a:spcBef>
                <a:spcPts val="0"/>
              </a:spcBef>
              <a:buClr>
                <a:schemeClr val="dk1"/>
              </a:buClr>
              <a:buSzPts val="1100"/>
              <a:buNone/>
            </a:pPr>
            <a:r>
              <a:rPr lang="en-US" dirty="0"/>
              <a:t>            </a:t>
            </a:r>
            <a:r>
              <a:rPr lang="en-US" dirty="0" err="1"/>
              <a:t>R.id.google</a:t>
            </a:r>
            <a:r>
              <a:rPr lang="en-US" dirty="0"/>
              <a:t> -&gt; </a:t>
            </a:r>
            <a:r>
              <a:rPr lang="en-US" dirty="0" err="1"/>
              <a:t>wview.loadUrl</a:t>
            </a:r>
            <a:r>
              <a:rPr lang="en-US" dirty="0"/>
              <a:t>("http://google.com")</a:t>
            </a:r>
          </a:p>
          <a:p>
            <a:pPr marL="0" indent="0">
              <a:lnSpc>
                <a:spcPct val="120000"/>
              </a:lnSpc>
              <a:spcBef>
                <a:spcPts val="0"/>
              </a:spcBef>
              <a:buClr>
                <a:schemeClr val="dk1"/>
              </a:buClr>
              <a:buSzPts val="1100"/>
              <a:buNone/>
            </a:pPr>
            <a:r>
              <a:rPr lang="en-US" dirty="0"/>
              <a:t>            </a:t>
            </a:r>
            <a:r>
              <a:rPr lang="en-US" dirty="0" err="1"/>
              <a:t>R.id.twitter</a:t>
            </a:r>
            <a:r>
              <a:rPr lang="en-US" dirty="0"/>
              <a:t> -&gt; </a:t>
            </a:r>
            <a:r>
              <a:rPr lang="en-US" dirty="0" err="1"/>
              <a:t>wview.loadUrl</a:t>
            </a:r>
            <a:r>
              <a:rPr lang="en-US" dirty="0"/>
              <a:t>("http://twitter.com")</a:t>
            </a:r>
          </a:p>
          <a:p>
            <a:pPr marL="0" indent="0">
              <a:lnSpc>
                <a:spcPct val="120000"/>
              </a:lnSpc>
              <a:spcBef>
                <a:spcPts val="0"/>
              </a:spcBef>
              <a:buClr>
                <a:schemeClr val="dk1"/>
              </a:buClr>
              <a:buSzPts val="1100"/>
              <a:buNone/>
            </a:pPr>
            <a:r>
              <a:rPr lang="en-US" dirty="0"/>
              <a:t>} }</a:t>
            </a:r>
            <a:endParaRPr lang="en-US" sz="2000"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spTree>
    <p:extLst>
      <p:ext uri="{BB962C8B-B14F-4D97-AF65-F5344CB8AC3E}">
        <p14:creationId xmlns:p14="http://schemas.microsoft.com/office/powerpoint/2010/main" val="398430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latin typeface="Roboto" charset="0"/>
              </a:rPr>
              <a:t>WebViewClient</a:t>
            </a:r>
            <a:endParaRPr lang="en-US" dirty="0"/>
          </a:p>
        </p:txBody>
      </p:sp>
      <p:sp>
        <p:nvSpPr>
          <p:cNvPr id="3" name="Content Placeholder 2"/>
          <p:cNvSpPr>
            <a:spLocks noGrp="1"/>
          </p:cNvSpPr>
          <p:nvPr>
            <p:ph idx="1"/>
          </p:nvPr>
        </p:nvSpPr>
        <p:spPr>
          <a:xfrm>
            <a:off x="228600" y="1371600"/>
            <a:ext cx="9067800" cy="5105400"/>
          </a:xfrm>
        </p:spPr>
        <p:txBody>
          <a:bodyPr>
            <a:normAutofit/>
          </a:bodyPr>
          <a:lstStyle/>
          <a:p>
            <a:pPr marL="0" indent="0">
              <a:lnSpc>
                <a:spcPct val="115000"/>
              </a:lnSpc>
              <a:spcBef>
                <a:spcPts val="1000"/>
              </a:spcBef>
              <a:buNone/>
            </a:pPr>
            <a:r>
              <a:rPr lang="en-US" sz="2000" dirty="0"/>
              <a:t>Once you run the app if you click the </a:t>
            </a:r>
            <a:r>
              <a:rPr lang="en-US" sz="2000" dirty="0" err="1"/>
              <a:t>facebook</a:t>
            </a:r>
            <a:r>
              <a:rPr lang="en-US" sz="2000" dirty="0"/>
              <a:t>, </a:t>
            </a:r>
            <a:r>
              <a:rPr lang="en-US" sz="2000" dirty="0" err="1"/>
              <a:t>youtube</a:t>
            </a:r>
            <a:r>
              <a:rPr lang="en-US" sz="2000" dirty="0"/>
              <a:t>, google and twitter image, it will produce the following screen, because just we loaded the URL, but we didn’t integrate the browser. </a:t>
            </a:r>
          </a:p>
          <a:p>
            <a:pPr marL="0" indent="0">
              <a:lnSpc>
                <a:spcPct val="115000"/>
              </a:lnSpc>
              <a:spcBef>
                <a:spcPts val="1000"/>
              </a:spcBef>
              <a:buNone/>
            </a:pPr>
            <a:r>
              <a:rPr lang="en-US" sz="2000" b="1" u="sng" dirty="0">
                <a:latin typeface="Roboto" charset="0"/>
              </a:rPr>
              <a:t>Handling Page Navigation</a:t>
            </a:r>
          </a:p>
          <a:p>
            <a:pPr>
              <a:lnSpc>
                <a:spcPct val="115000"/>
              </a:lnSpc>
              <a:spcBef>
                <a:spcPts val="1000"/>
              </a:spcBef>
            </a:pPr>
            <a:r>
              <a:rPr lang="en-US" sz="2100" dirty="0"/>
              <a:t>When the user clicks a link from a web page in your </a:t>
            </a:r>
            <a:r>
              <a:rPr lang="en-US" sz="2100" dirty="0" err="1"/>
              <a:t>WebView</a:t>
            </a:r>
            <a:r>
              <a:rPr lang="en-US" sz="2100" dirty="0"/>
              <a:t>, the default behavior is for Android to launch an application that handles URLs. </a:t>
            </a:r>
          </a:p>
          <a:p>
            <a:pPr>
              <a:lnSpc>
                <a:spcPct val="115000"/>
              </a:lnSpc>
              <a:spcBef>
                <a:spcPts val="1000"/>
              </a:spcBef>
            </a:pPr>
            <a:r>
              <a:rPr lang="en-US" sz="2100" dirty="0"/>
              <a:t>Usually, the default web browser opens and loads the destination URL. However, you can override this behavior for your  </a:t>
            </a:r>
            <a:r>
              <a:rPr lang="en-US" sz="2100" dirty="0" err="1"/>
              <a:t>WebView</a:t>
            </a:r>
            <a:r>
              <a:rPr lang="en-US" sz="2100" dirty="0"/>
              <a:t>, so links open within your  </a:t>
            </a:r>
            <a:r>
              <a:rPr lang="en-US" sz="2100" dirty="0" err="1"/>
              <a:t>WebView</a:t>
            </a:r>
            <a:r>
              <a:rPr lang="en-US" sz="2100" dirty="0"/>
              <a:t>. </a:t>
            </a:r>
          </a:p>
          <a:p>
            <a:pPr>
              <a:lnSpc>
                <a:spcPct val="115000"/>
              </a:lnSpc>
              <a:spcBef>
                <a:spcPts val="1000"/>
              </a:spcBef>
            </a:pPr>
            <a:r>
              <a:rPr lang="en-US" sz="2100" dirty="0"/>
              <a:t>You can then allow the user to navigate backward and forward through their web page history that's maintained by your  WebView.</a:t>
            </a:r>
            <a:endParaRPr lang="en-US" dirty="0"/>
          </a:p>
        </p:txBody>
      </p:sp>
      <p:pic>
        <p:nvPicPr>
          <p:cNvPr id="5" name="Picture 4"/>
          <p:cNvPicPr>
            <a:picLocks noChangeAspect="1"/>
          </p:cNvPicPr>
          <p:nvPr/>
        </p:nvPicPr>
        <p:blipFill>
          <a:blip r:embed="rId2"/>
          <a:stretch>
            <a:fillRect/>
          </a:stretch>
        </p:blipFill>
        <p:spPr>
          <a:xfrm>
            <a:off x="9372600" y="1828800"/>
            <a:ext cx="2854960" cy="4953000"/>
          </a:xfrm>
          <a:prstGeom prst="rect">
            <a:avLst/>
          </a:prstGeom>
        </p:spPr>
      </p:pic>
    </p:spTree>
    <p:extLst>
      <p:ext uri="{BB962C8B-B14F-4D97-AF65-F5344CB8AC3E}">
        <p14:creationId xmlns:p14="http://schemas.microsoft.com/office/powerpoint/2010/main" val="2152716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err="1">
                <a:latin typeface="Roboto" charset="0"/>
              </a:rPr>
              <a:t>WebViewClient</a:t>
            </a:r>
            <a:endParaRPr lang="en-US" dirty="0"/>
          </a:p>
        </p:txBody>
      </p:sp>
      <p:sp>
        <p:nvSpPr>
          <p:cNvPr id="3" name="Content Placeholder 2"/>
          <p:cNvSpPr>
            <a:spLocks noGrp="1"/>
          </p:cNvSpPr>
          <p:nvPr>
            <p:ph idx="1"/>
          </p:nvPr>
        </p:nvSpPr>
        <p:spPr>
          <a:xfrm>
            <a:off x="304800" y="1752600"/>
            <a:ext cx="11658600" cy="4495800"/>
          </a:xfrm>
        </p:spPr>
        <p:txBody>
          <a:bodyPr>
            <a:normAutofit/>
          </a:bodyPr>
          <a:lstStyle/>
          <a:p>
            <a:pPr marL="285750" indent="-285750">
              <a:lnSpc>
                <a:spcPct val="130000"/>
              </a:lnSpc>
              <a:buFont typeface="Arial" charset="0"/>
              <a:buChar char="•"/>
            </a:pPr>
            <a:r>
              <a:rPr lang="en-US" sz="2800" dirty="0">
                <a:latin typeface="Roboto" charset="0"/>
              </a:rPr>
              <a:t>To open links clicked by the user, simply provide a </a:t>
            </a:r>
            <a:r>
              <a:rPr lang="en-US" sz="2800" b="1" dirty="0">
                <a:solidFill>
                  <a:srgbClr val="7030A0"/>
                </a:solidFill>
                <a:latin typeface="Roboto" charset="0"/>
              </a:rPr>
              <a:t> </a:t>
            </a:r>
            <a:r>
              <a:rPr lang="en-US" sz="2800" b="1" dirty="0" err="1">
                <a:solidFill>
                  <a:srgbClr val="0070C0"/>
                </a:solidFill>
                <a:latin typeface="Roboto" charset="0"/>
              </a:rPr>
              <a:t>WebViewClient</a:t>
            </a:r>
            <a:r>
              <a:rPr lang="en-US" sz="2800" b="1" dirty="0">
                <a:solidFill>
                  <a:srgbClr val="7030A0"/>
                </a:solidFill>
                <a:latin typeface="Roboto" charset="0"/>
              </a:rPr>
              <a:t> </a:t>
            </a:r>
            <a:r>
              <a:rPr lang="en-US" sz="2800" dirty="0">
                <a:latin typeface="Roboto" charset="0"/>
              </a:rPr>
              <a:t>for your </a:t>
            </a:r>
            <a:r>
              <a:rPr lang="en-US" sz="2800" b="1" dirty="0">
                <a:solidFill>
                  <a:srgbClr val="7030A0"/>
                </a:solidFill>
                <a:latin typeface="Roboto" charset="0"/>
              </a:rPr>
              <a:t> </a:t>
            </a:r>
            <a:r>
              <a:rPr lang="en-US" sz="2800" b="1" dirty="0" err="1">
                <a:solidFill>
                  <a:srgbClr val="0070C0"/>
                </a:solidFill>
                <a:latin typeface="Roboto" charset="0"/>
              </a:rPr>
              <a:t>WebView</a:t>
            </a:r>
            <a:r>
              <a:rPr lang="en-US" sz="2800" dirty="0">
                <a:latin typeface="Roboto" charset="0"/>
              </a:rPr>
              <a:t> using </a:t>
            </a:r>
            <a:r>
              <a:rPr lang="en-US" sz="2800" b="1" dirty="0">
                <a:solidFill>
                  <a:srgbClr val="7030A0"/>
                </a:solidFill>
                <a:latin typeface="Roboto" charset="0"/>
              </a:rPr>
              <a:t> </a:t>
            </a:r>
            <a:r>
              <a:rPr lang="en-US" sz="2800" b="1" dirty="0" err="1">
                <a:solidFill>
                  <a:srgbClr val="0070C0"/>
                </a:solidFill>
                <a:latin typeface="Roboto" charset="0"/>
              </a:rPr>
              <a:t>setWebViewClient</a:t>
            </a:r>
            <a:r>
              <a:rPr lang="en-US" sz="2800" b="1" dirty="0">
                <a:solidFill>
                  <a:srgbClr val="0070C0"/>
                </a:solidFill>
                <a:latin typeface="Roboto" charset="0"/>
              </a:rPr>
              <a:t>. </a:t>
            </a:r>
          </a:p>
          <a:p>
            <a:pPr>
              <a:lnSpc>
                <a:spcPct val="130000"/>
              </a:lnSpc>
            </a:pPr>
            <a:r>
              <a:rPr lang="en-US" sz="2400" dirty="0">
                <a:latin typeface="Roboto" charset="0"/>
              </a:rPr>
              <a:t>For example:</a:t>
            </a:r>
          </a:p>
          <a:p>
            <a:pPr marL="400050" lvl="1" indent="0">
              <a:lnSpc>
                <a:spcPct val="130000"/>
              </a:lnSpc>
              <a:buNone/>
            </a:pPr>
            <a:r>
              <a:rPr lang="en-US" dirty="0">
                <a:solidFill>
                  <a:srgbClr val="660066"/>
                </a:solidFill>
              </a:rPr>
              <a:t>var</a:t>
            </a:r>
            <a:r>
              <a:rPr lang="en-US" dirty="0">
                <a:solidFill>
                  <a:srgbClr val="000000"/>
                </a:solidFill>
              </a:rPr>
              <a:t> </a:t>
            </a:r>
            <a:r>
              <a:rPr lang="en-US" dirty="0" err="1">
                <a:solidFill>
                  <a:srgbClr val="000000"/>
                </a:solidFill>
              </a:rPr>
              <a:t>myWebView</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660066"/>
                </a:solidFill>
              </a:rPr>
              <a:t>WebView</a:t>
            </a:r>
            <a:r>
              <a:rPr lang="en-US" dirty="0">
                <a:solidFill>
                  <a:srgbClr val="666600"/>
                </a:solidFill>
              </a:rPr>
              <a:t>)</a:t>
            </a:r>
            <a:r>
              <a:rPr lang="en-US" dirty="0">
                <a:solidFill>
                  <a:srgbClr val="000000"/>
                </a:solidFill>
              </a:rPr>
              <a:t> </a:t>
            </a:r>
            <a:r>
              <a:rPr lang="en-US" dirty="0" err="1">
                <a:solidFill>
                  <a:srgbClr val="000000"/>
                </a:solidFill>
              </a:rPr>
              <a:t>findViewById</a:t>
            </a:r>
            <a:r>
              <a:rPr lang="en-US" dirty="0">
                <a:solidFill>
                  <a:srgbClr val="666600"/>
                </a:solidFill>
              </a:rPr>
              <a:t>(</a:t>
            </a:r>
            <a:r>
              <a:rPr lang="en-US" dirty="0" err="1">
                <a:solidFill>
                  <a:srgbClr val="000000"/>
                </a:solidFill>
              </a:rPr>
              <a:t>R</a:t>
            </a:r>
            <a:r>
              <a:rPr lang="en-US" dirty="0" err="1">
                <a:solidFill>
                  <a:srgbClr val="666600"/>
                </a:solidFill>
              </a:rPr>
              <a:t>.</a:t>
            </a:r>
            <a:r>
              <a:rPr lang="en-US" dirty="0" err="1">
                <a:solidFill>
                  <a:srgbClr val="000000"/>
                </a:solidFill>
              </a:rPr>
              <a:t>id</a:t>
            </a:r>
            <a:r>
              <a:rPr lang="en-US" dirty="0" err="1">
                <a:solidFill>
                  <a:srgbClr val="666600"/>
                </a:solidFill>
              </a:rPr>
              <a:t>.</a:t>
            </a:r>
            <a:r>
              <a:rPr lang="en-US" dirty="0" err="1">
                <a:solidFill>
                  <a:srgbClr val="000000"/>
                </a:solidFill>
              </a:rPr>
              <a:t>webview</a:t>
            </a:r>
            <a:r>
              <a:rPr lang="en-US" dirty="0">
                <a:solidFill>
                  <a:srgbClr val="666600"/>
                </a:solidFill>
              </a:rPr>
              <a:t>);</a:t>
            </a:r>
            <a:br>
              <a:rPr lang="en-US" dirty="0">
                <a:solidFill>
                  <a:srgbClr val="000000"/>
                </a:solidFill>
              </a:rPr>
            </a:br>
            <a:r>
              <a:rPr lang="en-US" dirty="0" err="1">
                <a:solidFill>
                  <a:srgbClr val="000000"/>
                </a:solidFill>
              </a:rPr>
              <a:t>myWebView.webViewClient</a:t>
            </a:r>
            <a:r>
              <a:rPr lang="en-US" dirty="0">
                <a:solidFill>
                  <a:srgbClr val="000000"/>
                </a:solidFill>
              </a:rPr>
              <a:t> = </a:t>
            </a:r>
            <a:r>
              <a:rPr lang="en-US" dirty="0" err="1">
                <a:solidFill>
                  <a:srgbClr val="000000"/>
                </a:solidFill>
              </a:rPr>
              <a:t>WebViewClient</a:t>
            </a:r>
            <a:r>
              <a:rPr lang="en-US" dirty="0">
                <a:solidFill>
                  <a:srgbClr val="000000"/>
                </a:solidFill>
              </a:rPr>
              <a:t>()</a:t>
            </a:r>
            <a:endParaRPr lang="en-US" sz="3600" dirty="0"/>
          </a:p>
        </p:txBody>
      </p:sp>
    </p:spTree>
    <p:extLst>
      <p:ext uri="{BB962C8B-B14F-4D97-AF65-F5344CB8AC3E}">
        <p14:creationId xmlns:p14="http://schemas.microsoft.com/office/powerpoint/2010/main" val="67116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1647"/>
          </a:xfrm>
        </p:spPr>
        <p:txBody>
          <a:bodyPr>
            <a:normAutofit fontScale="90000"/>
          </a:bodyPr>
          <a:lstStyle/>
          <a:p>
            <a:br>
              <a:rPr lang="en-US" b="1" dirty="0"/>
            </a:br>
            <a:r>
              <a:rPr lang="en-US" b="1" dirty="0"/>
              <a:t>Supporting JavaScript </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914400"/>
            <a:ext cx="3429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5">
            <a:extLst>
              <a:ext uri="{FF2B5EF4-FFF2-40B4-BE49-F238E27FC236}">
                <a16:creationId xmlns:a16="http://schemas.microsoft.com/office/drawing/2014/main" id="{EDF01244-B7A3-46CF-825E-C646F20D0E35}"/>
              </a:ext>
            </a:extLst>
          </p:cNvPr>
          <p:cNvSpPr>
            <a:spLocks noGrp="1"/>
          </p:cNvSpPr>
          <p:nvPr>
            <p:ph idx="1"/>
          </p:nvPr>
        </p:nvSpPr>
        <p:spPr>
          <a:xfrm>
            <a:off x="101600" y="914401"/>
            <a:ext cx="8509000" cy="5943598"/>
          </a:xfrm>
        </p:spPr>
        <p:txBody>
          <a:bodyPr>
            <a:normAutofit/>
          </a:bodyPr>
          <a:lstStyle/>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Now, you may be tempted to replace the URL with something else that relies upon JavaScript. You will find that such pages do not work especially well by default.(see the image). </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That is because, by default, JavaScript is turned off in WebView widgets.</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If you want to enable JavaScript, call   the below method on the WebView instance. </a:t>
            </a:r>
          </a:p>
          <a:p>
            <a:pPr marL="457200" marR="0" indent="0">
              <a:lnSpc>
                <a:spcPct val="107000"/>
              </a:lnSpc>
              <a:spcBef>
                <a:spcPts val="0"/>
              </a:spcBef>
              <a:spcAft>
                <a:spcPts val="800"/>
              </a:spcAf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wview.settings.javaScriptEnabled</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 true;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At this point, any JavaScript referenced by your Web page should work normally.</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 Sets whether the WebView should use its built-in zoom mechanisms. </a:t>
            </a: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built-in zoom mechanisms comprise on-screen  zoom controls, which are  displayed over the WebView's content,  and the use  of a pinch gesture to control zooming. To enable by giving</a:t>
            </a:r>
          </a:p>
          <a:p>
            <a:pPr marL="0" marR="0" lvl="0" indent="0">
              <a:lnSpc>
                <a:spcPct val="107000"/>
              </a:lnSpc>
              <a:spcBef>
                <a:spcPts val="0"/>
              </a:spcBef>
              <a:spcAft>
                <a:spcPts val="800"/>
              </a:spcAft>
              <a:buNone/>
              <a:tabLst>
                <a:tab pos="4572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wview.settings.builtInZoomControls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 true;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87835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E9D3-3CED-4C8B-AE63-318EB298928B}"/>
              </a:ext>
            </a:extLst>
          </p:cNvPr>
          <p:cNvSpPr>
            <a:spLocks noGrp="1"/>
          </p:cNvSpPr>
          <p:nvPr>
            <p:ph type="title"/>
          </p:nvPr>
        </p:nvSpPr>
        <p:spPr/>
        <p:txBody>
          <a:bodyPr/>
          <a:lstStyle/>
          <a:p>
            <a:r>
              <a:rPr lang="en-US" dirty="0"/>
              <a:t>Hands on Example-2 - Navigation</a:t>
            </a:r>
          </a:p>
        </p:txBody>
      </p:sp>
      <p:sp>
        <p:nvSpPr>
          <p:cNvPr id="3" name="Content Placeholder 2">
            <a:extLst>
              <a:ext uri="{FF2B5EF4-FFF2-40B4-BE49-F238E27FC236}">
                <a16:creationId xmlns:a16="http://schemas.microsoft.com/office/drawing/2014/main" id="{FBCA2AD1-06A2-4F9C-B621-707DB4B01371}"/>
              </a:ext>
            </a:extLst>
          </p:cNvPr>
          <p:cNvSpPr>
            <a:spLocks noGrp="1"/>
          </p:cNvSpPr>
          <p:nvPr>
            <p:ph idx="1"/>
          </p:nvPr>
        </p:nvSpPr>
        <p:spPr>
          <a:xfrm>
            <a:off x="381000" y="4419600"/>
            <a:ext cx="11734800" cy="2209800"/>
          </a:xfrm>
        </p:spPr>
        <p:txBody>
          <a:bodyPr>
            <a:normAutofit lnSpcReduction="10000"/>
          </a:bodyPr>
          <a:lstStyle/>
          <a:p>
            <a:r>
              <a:rPr lang="en-US" sz="2400" dirty="0"/>
              <a:t>The Screen load the </a:t>
            </a:r>
            <a:r>
              <a:rPr lang="en-US" sz="2400" dirty="0" err="1"/>
              <a:t>url</a:t>
            </a:r>
            <a:r>
              <a:rPr lang="en-US" sz="2400" dirty="0"/>
              <a:t> google.com. </a:t>
            </a:r>
          </a:p>
          <a:p>
            <a:r>
              <a:rPr lang="en-US" sz="2400" dirty="0"/>
              <a:t>You can browse through this </a:t>
            </a:r>
            <a:r>
              <a:rPr lang="en-US" sz="2400" dirty="0" err="1"/>
              <a:t>url</a:t>
            </a:r>
            <a:r>
              <a:rPr lang="en-US" sz="2400" dirty="0"/>
              <a:t>. </a:t>
            </a:r>
          </a:p>
          <a:p>
            <a:r>
              <a:rPr lang="en-US" sz="2400" dirty="0"/>
              <a:t>Click PREVIOUS and NEXT button to navigate. </a:t>
            </a:r>
          </a:p>
          <a:p>
            <a:r>
              <a:rPr lang="en-US" sz="2400" dirty="0"/>
              <a:t>If there is no previous and next webpages get a Toast no page available.</a:t>
            </a:r>
          </a:p>
          <a:p>
            <a:pPr marL="0" indent="0">
              <a:buNone/>
            </a:pPr>
            <a:r>
              <a:rPr lang="en-US" sz="2400" dirty="0"/>
              <a:t>Refer : </a:t>
            </a:r>
            <a:r>
              <a:rPr lang="en-US" sz="2400" dirty="0" err="1"/>
              <a:t>MyApplication</a:t>
            </a:r>
            <a:endParaRPr lang="en-US" sz="2400" dirty="0"/>
          </a:p>
        </p:txBody>
      </p:sp>
      <p:pic>
        <p:nvPicPr>
          <p:cNvPr id="5" name="Picture 4">
            <a:extLst>
              <a:ext uri="{FF2B5EF4-FFF2-40B4-BE49-F238E27FC236}">
                <a16:creationId xmlns:a16="http://schemas.microsoft.com/office/drawing/2014/main" id="{4EF0A9BE-B204-4589-91CF-1516EA380D1E}"/>
              </a:ext>
            </a:extLst>
          </p:cNvPr>
          <p:cNvPicPr>
            <a:picLocks noChangeAspect="1"/>
          </p:cNvPicPr>
          <p:nvPr/>
        </p:nvPicPr>
        <p:blipFill>
          <a:blip r:embed="rId2"/>
          <a:stretch>
            <a:fillRect/>
          </a:stretch>
        </p:blipFill>
        <p:spPr>
          <a:xfrm>
            <a:off x="2667000" y="1129552"/>
            <a:ext cx="6538730" cy="3061447"/>
          </a:xfrm>
          <a:prstGeom prst="rect">
            <a:avLst/>
          </a:prstGeom>
        </p:spPr>
      </p:pic>
    </p:spTree>
    <p:extLst>
      <p:ext uri="{BB962C8B-B14F-4D97-AF65-F5344CB8AC3E}">
        <p14:creationId xmlns:p14="http://schemas.microsoft.com/office/powerpoint/2010/main" val="902913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Methods in </a:t>
            </a:r>
            <a:r>
              <a:rPr lang="en-US" dirty="0" err="1"/>
              <a:t>WebViewClient</a:t>
            </a:r>
            <a:r>
              <a:rPr lang="en-US" dirty="0"/>
              <a:t> class</a:t>
            </a:r>
          </a:p>
        </p:txBody>
      </p:sp>
      <p:sp>
        <p:nvSpPr>
          <p:cNvPr id="3" name="Content Placeholder 2"/>
          <p:cNvSpPr>
            <a:spLocks noGrp="1"/>
          </p:cNvSpPr>
          <p:nvPr>
            <p:ph idx="1"/>
          </p:nvPr>
        </p:nvSpPr>
        <p:spPr>
          <a:xfrm>
            <a:off x="304800" y="1295400"/>
            <a:ext cx="11658600" cy="5410200"/>
          </a:xfrm>
        </p:spPr>
        <p:txBody>
          <a:bodyPr>
            <a:normAutofit/>
          </a:bodyPr>
          <a:lstStyle/>
          <a:p>
            <a:pPr marL="0" indent="0">
              <a:lnSpc>
                <a:spcPct val="130000"/>
              </a:lnSpc>
              <a:spcBef>
                <a:spcPts val="0"/>
              </a:spcBef>
              <a:buNone/>
            </a:pPr>
            <a:r>
              <a:rPr lang="en-US" sz="2800" dirty="0"/>
              <a:t>Create an  Inner class with inherit from </a:t>
            </a:r>
            <a:r>
              <a:rPr lang="en-US" sz="2800" dirty="0" err="1"/>
              <a:t>WebViewClient</a:t>
            </a:r>
            <a:r>
              <a:rPr lang="en-US" sz="2800" dirty="0"/>
              <a:t> class, override the below methods according to your application requirements. </a:t>
            </a:r>
          </a:p>
          <a:p>
            <a:pPr marL="457200" indent="-457200">
              <a:lnSpc>
                <a:spcPct val="130000"/>
              </a:lnSpc>
              <a:spcBef>
                <a:spcPts val="0"/>
              </a:spcBef>
              <a:buAutoNum type="arabicPeriod"/>
            </a:pPr>
            <a:r>
              <a:rPr lang="en-US" sz="2800" dirty="0"/>
              <a:t>void </a:t>
            </a:r>
            <a:r>
              <a:rPr lang="en-US" sz="2800" dirty="0" err="1"/>
              <a:t>onPageStarted</a:t>
            </a:r>
            <a:r>
              <a:rPr lang="en-US" sz="2800" dirty="0"/>
              <a:t> () - Notify the host application that a page has started loading.</a:t>
            </a:r>
          </a:p>
          <a:p>
            <a:pPr marL="457200" indent="-457200">
              <a:lnSpc>
                <a:spcPct val="130000"/>
              </a:lnSpc>
              <a:spcBef>
                <a:spcPts val="0"/>
              </a:spcBef>
              <a:buAutoNum type="arabicPeriod"/>
            </a:pPr>
            <a:r>
              <a:rPr lang="en-US" sz="2800" dirty="0"/>
              <a:t>void </a:t>
            </a:r>
            <a:r>
              <a:rPr lang="en-US" sz="2800" dirty="0" err="1"/>
              <a:t>onPageFinished</a:t>
            </a:r>
            <a:r>
              <a:rPr lang="en-US" sz="2800" dirty="0"/>
              <a:t> () - Notify the host application that a page has finished loading. </a:t>
            </a:r>
            <a:endParaRPr lang="en-US" sz="2400" dirty="0"/>
          </a:p>
          <a:p>
            <a:pPr marL="0" indent="0">
              <a:lnSpc>
                <a:spcPct val="150000"/>
              </a:lnSpc>
              <a:spcBef>
                <a:spcPts val="0"/>
              </a:spcBef>
              <a:buNone/>
            </a:pPr>
            <a:r>
              <a:rPr lang="en-US" sz="2400" b="1" dirty="0"/>
              <a:t>For more information refer https://developer.android.com/guide/webapps/webview#kotlin</a:t>
            </a:r>
            <a:endParaRPr lang="en-US" sz="1800" b="1" dirty="0"/>
          </a:p>
          <a:p>
            <a:pPr marL="0" indent="0">
              <a:lnSpc>
                <a:spcPct val="115000"/>
              </a:lnSpc>
              <a:spcBef>
                <a:spcPts val="0"/>
              </a:spcBef>
              <a:buClr>
                <a:schemeClr val="dk1"/>
              </a:buClr>
              <a:buSzPts val="1100"/>
              <a:buNone/>
            </a:pPr>
            <a:endParaRPr lang="en-US" sz="2400"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spTree>
    <p:extLst>
      <p:ext uri="{BB962C8B-B14F-4D97-AF65-F5344CB8AC3E}">
        <p14:creationId xmlns:p14="http://schemas.microsoft.com/office/powerpoint/2010/main" val="255619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642B-A131-4874-A909-0F445CB3D29C}"/>
              </a:ext>
            </a:extLst>
          </p:cNvPr>
          <p:cNvSpPr>
            <a:spLocks noGrp="1"/>
          </p:cNvSpPr>
          <p:nvPr>
            <p:ph type="title"/>
          </p:nvPr>
        </p:nvSpPr>
        <p:spPr>
          <a:xfrm>
            <a:off x="0" y="-1"/>
            <a:ext cx="12192000" cy="1022873"/>
          </a:xfrm>
        </p:spPr>
        <p:txBody>
          <a:bodyPr/>
          <a:lstStyle/>
          <a:p>
            <a:r>
              <a:rPr lang="en-US" dirty="0" err="1"/>
              <a:t>WebViewClient</a:t>
            </a:r>
            <a:r>
              <a:rPr lang="en-US" dirty="0"/>
              <a:t> Methods</a:t>
            </a:r>
          </a:p>
        </p:txBody>
      </p:sp>
      <p:sp>
        <p:nvSpPr>
          <p:cNvPr id="5" name="Rectangle 4">
            <a:extLst>
              <a:ext uri="{FF2B5EF4-FFF2-40B4-BE49-F238E27FC236}">
                <a16:creationId xmlns:a16="http://schemas.microsoft.com/office/drawing/2014/main" id="{67F9A7B6-CABE-4C9C-AD90-B4387E977311}"/>
              </a:ext>
            </a:extLst>
          </p:cNvPr>
          <p:cNvSpPr/>
          <p:nvPr/>
        </p:nvSpPr>
        <p:spPr>
          <a:xfrm>
            <a:off x="304800" y="1114313"/>
            <a:ext cx="11658600" cy="4893647"/>
          </a:xfrm>
          <a:prstGeom prst="rect">
            <a:avLst/>
          </a:prstGeom>
        </p:spPr>
        <p:txBody>
          <a:bodyPr wrap="square">
            <a:spAutoFit/>
          </a:bodyPr>
          <a:lstStyle/>
          <a:p>
            <a:r>
              <a:rPr lang="en-US" sz="2400" dirty="0"/>
              <a:t>inner class </a:t>
            </a:r>
            <a:r>
              <a:rPr lang="en-US" sz="2400" dirty="0" err="1"/>
              <a:t>MyWebClient</a:t>
            </a:r>
            <a:r>
              <a:rPr lang="en-US" sz="2400" dirty="0"/>
              <a:t> : </a:t>
            </a:r>
            <a:r>
              <a:rPr lang="en-US" sz="2400" dirty="0" err="1"/>
              <a:t>WebViewClient</a:t>
            </a:r>
            <a:r>
              <a:rPr lang="en-US" sz="2400" dirty="0"/>
              <a:t>() {</a:t>
            </a:r>
          </a:p>
          <a:p>
            <a:r>
              <a:rPr lang="en-US" sz="2400" dirty="0"/>
              <a:t>        // Page Loading started</a:t>
            </a:r>
          </a:p>
          <a:p>
            <a:r>
              <a:rPr lang="en-US" sz="2400" dirty="0"/>
              <a:t>        override fun </a:t>
            </a:r>
            <a:r>
              <a:rPr lang="en-US" sz="2400" dirty="0" err="1"/>
              <a:t>onPageStarted</a:t>
            </a:r>
            <a:r>
              <a:rPr lang="en-US" sz="2400" dirty="0"/>
              <a:t>(view: WebView, url: String, favicon: Bitmap?) {</a:t>
            </a:r>
          </a:p>
          <a:p>
            <a:r>
              <a:rPr lang="en-US" sz="2400" dirty="0"/>
              <a:t>            </a:t>
            </a:r>
            <a:r>
              <a:rPr lang="en-US" sz="2400" dirty="0" err="1"/>
              <a:t>Toast.makeText</a:t>
            </a:r>
            <a:r>
              <a:rPr lang="en-US" sz="2400" dirty="0"/>
              <a:t>(</a:t>
            </a:r>
            <a:r>
              <a:rPr lang="en-US" sz="2400" dirty="0" err="1"/>
              <a:t>this@MainActivity</a:t>
            </a:r>
            <a:r>
              <a:rPr lang="en-US" sz="2400" dirty="0"/>
              <a:t>,"Page Started",</a:t>
            </a:r>
          </a:p>
          <a:p>
            <a:r>
              <a:rPr lang="en-US" sz="2400" dirty="0"/>
              <a:t>            </a:t>
            </a:r>
            <a:r>
              <a:rPr lang="en-US" sz="2400" dirty="0" err="1"/>
              <a:t>Toast.LENGTH_LONG</a:t>
            </a:r>
            <a:r>
              <a:rPr lang="en-US" sz="2400" dirty="0"/>
              <a:t>).show()</a:t>
            </a:r>
          </a:p>
          <a:p>
            <a:r>
              <a:rPr lang="en-US" sz="2400" dirty="0"/>
              <a:t>        }</a:t>
            </a:r>
          </a:p>
          <a:p>
            <a:r>
              <a:rPr lang="en-US" sz="2400" dirty="0"/>
              <a:t>     // Page Loading finished</a:t>
            </a:r>
          </a:p>
          <a:p>
            <a:r>
              <a:rPr lang="en-US" sz="2400" dirty="0"/>
              <a:t>        override fun </a:t>
            </a:r>
            <a:r>
              <a:rPr lang="en-US" sz="2400" dirty="0" err="1"/>
              <a:t>onPageFinished</a:t>
            </a:r>
            <a:r>
              <a:rPr lang="en-US" sz="2400" dirty="0"/>
              <a:t>(view: WebView, url: String) {</a:t>
            </a:r>
          </a:p>
          <a:p>
            <a:r>
              <a:rPr lang="en-US" sz="2400" dirty="0"/>
              <a:t>            </a:t>
            </a:r>
            <a:r>
              <a:rPr lang="en-US" sz="2400" dirty="0" err="1"/>
              <a:t>Toast.makeText</a:t>
            </a:r>
            <a:r>
              <a:rPr lang="en-US" sz="2400" dirty="0"/>
              <a:t>(</a:t>
            </a:r>
            <a:r>
              <a:rPr lang="en-US" sz="2400" dirty="0" err="1"/>
              <a:t>this@MainActivity</a:t>
            </a:r>
            <a:r>
              <a:rPr lang="en-US" sz="2400" dirty="0"/>
              <a:t>,</a:t>
            </a:r>
          </a:p>
          <a:p>
            <a:r>
              <a:rPr lang="en-US" sz="2400" dirty="0"/>
              <a:t>           "</a:t>
            </a:r>
            <a:r>
              <a:rPr lang="en-US" sz="2400" dirty="0" err="1"/>
              <a:t>PageFinished</a:t>
            </a:r>
            <a:r>
              <a:rPr lang="en-US" sz="2400" dirty="0"/>
              <a:t>",</a:t>
            </a:r>
            <a:r>
              <a:rPr lang="en-US" sz="2400" dirty="0" err="1"/>
              <a:t>Toast.LENGTH_LONG</a:t>
            </a:r>
            <a:r>
              <a:rPr lang="en-US" sz="2400" dirty="0"/>
              <a:t>).show()</a:t>
            </a:r>
          </a:p>
          <a:p>
            <a:r>
              <a:rPr lang="en-US" sz="2400" dirty="0"/>
              <a:t>            </a:t>
            </a:r>
            <a:r>
              <a:rPr lang="en-US" sz="2400" dirty="0" err="1"/>
              <a:t>super.onPageFinished</a:t>
            </a:r>
            <a:r>
              <a:rPr lang="en-US" sz="2400" dirty="0"/>
              <a:t>(view, </a:t>
            </a:r>
            <a:r>
              <a:rPr lang="en-US" sz="2400" dirty="0" err="1"/>
              <a:t>url</a:t>
            </a:r>
            <a:r>
              <a:rPr lang="en-US" sz="2400" dirty="0"/>
              <a:t>)</a:t>
            </a:r>
          </a:p>
          <a:p>
            <a:r>
              <a:rPr lang="en-US" sz="2400" dirty="0"/>
              <a:t>        }</a:t>
            </a:r>
          </a:p>
          <a:p>
            <a:r>
              <a:rPr lang="en-US" sz="2400" dirty="0"/>
              <a:t>    }</a:t>
            </a:r>
            <a:endParaRPr lang="en-US" sz="1900" dirty="0"/>
          </a:p>
        </p:txBody>
      </p:sp>
    </p:spTree>
    <p:extLst>
      <p:ext uri="{BB962C8B-B14F-4D97-AF65-F5344CB8AC3E}">
        <p14:creationId xmlns:p14="http://schemas.microsoft.com/office/powerpoint/2010/main" val="334498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Navigating web page history</a:t>
            </a:r>
            <a:endParaRPr lang="en-US" dirty="0"/>
          </a:p>
        </p:txBody>
      </p:sp>
      <p:sp>
        <p:nvSpPr>
          <p:cNvPr id="3" name="Content Placeholder 2"/>
          <p:cNvSpPr>
            <a:spLocks noGrp="1"/>
          </p:cNvSpPr>
          <p:nvPr>
            <p:ph idx="1"/>
          </p:nvPr>
        </p:nvSpPr>
        <p:spPr>
          <a:xfrm>
            <a:off x="304800" y="1295400"/>
            <a:ext cx="11582400" cy="5410200"/>
          </a:xfrm>
        </p:spPr>
        <p:txBody>
          <a:bodyPr>
            <a:normAutofit/>
          </a:bodyPr>
          <a:lstStyle/>
          <a:p>
            <a:pPr>
              <a:lnSpc>
                <a:spcPct val="150000"/>
              </a:lnSpc>
              <a:spcBef>
                <a:spcPts val="0"/>
              </a:spcBef>
            </a:pPr>
            <a:r>
              <a:rPr lang="en-US" sz="2400" dirty="0"/>
              <a:t>When your WebView overrides URL loading, it automatically accumulates a history of visited web pages. </a:t>
            </a:r>
          </a:p>
          <a:p>
            <a:pPr>
              <a:lnSpc>
                <a:spcPct val="150000"/>
              </a:lnSpc>
              <a:spcBef>
                <a:spcPts val="0"/>
              </a:spcBef>
            </a:pPr>
            <a:r>
              <a:rPr lang="en-US" sz="2400" dirty="0"/>
              <a:t>You can navigate backward and forward through the history with </a:t>
            </a:r>
            <a:r>
              <a:rPr lang="en-US" sz="2400" dirty="0" err="1"/>
              <a:t>goBack</a:t>
            </a:r>
            <a:r>
              <a:rPr lang="en-US" sz="2400" dirty="0"/>
              <a:t>() and </a:t>
            </a:r>
            <a:r>
              <a:rPr lang="en-US" sz="2400" dirty="0" err="1"/>
              <a:t>goForward</a:t>
            </a:r>
            <a:r>
              <a:rPr lang="en-US" sz="2400" dirty="0"/>
              <a:t>().</a:t>
            </a:r>
          </a:p>
          <a:p>
            <a:pPr>
              <a:lnSpc>
                <a:spcPct val="150000"/>
              </a:lnSpc>
              <a:spcBef>
                <a:spcPts val="0"/>
              </a:spcBef>
            </a:pPr>
            <a:r>
              <a:rPr lang="en-US" sz="2400" dirty="0"/>
              <a:t>The </a:t>
            </a:r>
            <a:r>
              <a:rPr lang="en-US" sz="2400" dirty="0" err="1"/>
              <a:t>canGoBack</a:t>
            </a:r>
            <a:r>
              <a:rPr lang="en-US" sz="2400" dirty="0"/>
              <a:t>() method returns true if there is web page history for the user to visit. Likewise, you can use </a:t>
            </a:r>
            <a:r>
              <a:rPr lang="en-US" sz="2400" dirty="0" err="1"/>
              <a:t>canGoForward</a:t>
            </a:r>
            <a:r>
              <a:rPr lang="en-US" sz="2400" dirty="0"/>
              <a:t>() to check whether there is a forward history. If you don't perform this check, then once the user reaches the end of the history, </a:t>
            </a:r>
            <a:r>
              <a:rPr lang="en-US" sz="2400" dirty="0" err="1"/>
              <a:t>goBack</a:t>
            </a:r>
            <a:r>
              <a:rPr lang="en-US" sz="2400" dirty="0"/>
              <a:t>() or </a:t>
            </a:r>
            <a:r>
              <a:rPr lang="en-US" sz="2400" dirty="0" err="1"/>
              <a:t>goForward</a:t>
            </a:r>
            <a:r>
              <a:rPr lang="en-US" sz="2400" dirty="0"/>
              <a:t>() does nothing.</a:t>
            </a:r>
          </a:p>
          <a:p>
            <a:pPr>
              <a:lnSpc>
                <a:spcPct val="115000"/>
              </a:lnSpc>
              <a:spcBef>
                <a:spcPts val="0"/>
              </a:spcBef>
              <a:buClr>
                <a:schemeClr val="dk1"/>
              </a:buClr>
              <a:buSzPts val="1100"/>
            </a:pPr>
            <a:endParaRPr lang="en-US"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spTree>
    <p:extLst>
      <p:ext uri="{BB962C8B-B14F-4D97-AF65-F5344CB8AC3E}">
        <p14:creationId xmlns:p14="http://schemas.microsoft.com/office/powerpoint/2010/main" val="8092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MainActivity.java</a:t>
            </a:r>
          </a:p>
        </p:txBody>
      </p:sp>
      <p:sp>
        <p:nvSpPr>
          <p:cNvPr id="5" name="Rectangle 4"/>
          <p:cNvSpPr/>
          <p:nvPr/>
        </p:nvSpPr>
        <p:spPr>
          <a:xfrm>
            <a:off x="1618593" y="1219200"/>
            <a:ext cx="9049407" cy="369332"/>
          </a:xfrm>
          <a:prstGeom prst="rect">
            <a:avLst/>
          </a:prstGeom>
        </p:spPr>
        <p:txBody>
          <a:bodyPr wrap="square">
            <a:spAutoFit/>
          </a:bodyPr>
          <a:lstStyle/>
          <a:p>
            <a:endParaRPr lang="en-US" dirty="0"/>
          </a:p>
        </p:txBody>
      </p:sp>
      <p:sp>
        <p:nvSpPr>
          <p:cNvPr id="4" name="Rectangle 3">
            <a:extLst>
              <a:ext uri="{FF2B5EF4-FFF2-40B4-BE49-F238E27FC236}">
                <a16:creationId xmlns:a16="http://schemas.microsoft.com/office/drawing/2014/main" id="{4A5D6C84-08C0-428B-A3C7-507A6EE3AC9D}"/>
              </a:ext>
            </a:extLst>
          </p:cNvPr>
          <p:cNvSpPr/>
          <p:nvPr/>
        </p:nvSpPr>
        <p:spPr>
          <a:xfrm>
            <a:off x="1618592" y="1193409"/>
            <a:ext cx="8668408" cy="369332"/>
          </a:xfrm>
          <a:prstGeom prst="rect">
            <a:avLst/>
          </a:prstGeom>
        </p:spPr>
        <p:txBody>
          <a:bodyPr wrap="square">
            <a:spAutoFit/>
          </a:bodyPr>
          <a:lstStyle/>
          <a:p>
            <a:endParaRPr lang="en-US" dirty="0"/>
          </a:p>
        </p:txBody>
      </p:sp>
      <p:sp>
        <p:nvSpPr>
          <p:cNvPr id="3" name="Rectangle 2">
            <a:extLst>
              <a:ext uri="{FF2B5EF4-FFF2-40B4-BE49-F238E27FC236}">
                <a16:creationId xmlns:a16="http://schemas.microsoft.com/office/drawing/2014/main" id="{C31464DE-3A7C-4969-ABA1-38AF5698FA12}"/>
              </a:ext>
            </a:extLst>
          </p:cNvPr>
          <p:cNvSpPr/>
          <p:nvPr/>
        </p:nvSpPr>
        <p:spPr>
          <a:xfrm>
            <a:off x="457200" y="1219201"/>
            <a:ext cx="11582400" cy="5355312"/>
          </a:xfrm>
          <a:prstGeom prst="rect">
            <a:avLst/>
          </a:prstGeom>
        </p:spPr>
        <p:txBody>
          <a:bodyPr wrap="square">
            <a:spAutoFit/>
          </a:bodyPr>
          <a:lstStyle/>
          <a:p>
            <a:r>
              <a:rPr lang="en-US" dirty="0"/>
              <a:t>override fun </a:t>
            </a:r>
            <a:r>
              <a:rPr lang="en-US" dirty="0" err="1"/>
              <a:t>onCreate</a:t>
            </a:r>
            <a:r>
              <a:rPr lang="en-US" dirty="0"/>
              <a:t>(</a:t>
            </a:r>
            <a:r>
              <a:rPr lang="en-US" dirty="0" err="1"/>
              <a:t>savedInstanceState</a:t>
            </a:r>
            <a:r>
              <a:rPr lang="en-US" dirty="0"/>
              <a:t>: Bundle?) {</a:t>
            </a:r>
          </a:p>
          <a:p>
            <a:r>
              <a:rPr lang="en-US" dirty="0"/>
              <a:t>        </a:t>
            </a:r>
            <a:r>
              <a:rPr lang="en-US" dirty="0" err="1"/>
              <a:t>super.onCreate</a:t>
            </a:r>
            <a:r>
              <a:rPr lang="en-US" dirty="0"/>
              <a:t>(</a:t>
            </a:r>
            <a:r>
              <a:rPr lang="en-US" dirty="0" err="1"/>
              <a:t>savedInstanceState</a:t>
            </a:r>
            <a:r>
              <a:rPr lang="en-US" dirty="0"/>
              <a:t>)</a:t>
            </a:r>
          </a:p>
          <a:p>
            <a:r>
              <a:rPr lang="en-US" dirty="0"/>
              <a:t>        </a:t>
            </a:r>
            <a:r>
              <a:rPr lang="en-US" dirty="0" err="1"/>
              <a:t>setContentView</a:t>
            </a:r>
            <a:r>
              <a:rPr lang="en-US" dirty="0"/>
              <a:t>(</a:t>
            </a:r>
            <a:r>
              <a:rPr lang="en-US" dirty="0" err="1"/>
              <a:t>R.layout.activity_main</a:t>
            </a:r>
            <a:r>
              <a:rPr lang="en-US" dirty="0"/>
              <a:t>)</a:t>
            </a:r>
          </a:p>
          <a:p>
            <a:r>
              <a:rPr lang="en-US" dirty="0"/>
              <a:t>        </a:t>
            </a:r>
            <a:r>
              <a:rPr lang="en-US" dirty="0" err="1"/>
              <a:t>url</a:t>
            </a:r>
            <a:r>
              <a:rPr lang="en-US" dirty="0"/>
              <a:t> = "http://google.com"</a:t>
            </a:r>
          </a:p>
          <a:p>
            <a:r>
              <a:rPr lang="en-US" dirty="0"/>
              <a:t>        </a:t>
            </a:r>
            <a:r>
              <a:rPr lang="en-US" dirty="0" err="1"/>
              <a:t>webView.loadUrl</a:t>
            </a:r>
            <a:r>
              <a:rPr lang="en-US" dirty="0"/>
              <a:t>(</a:t>
            </a:r>
            <a:r>
              <a:rPr lang="en-US" dirty="0" err="1"/>
              <a:t>url</a:t>
            </a:r>
            <a:r>
              <a:rPr lang="en-US" dirty="0"/>
              <a:t>)</a:t>
            </a:r>
          </a:p>
          <a:p>
            <a:r>
              <a:rPr lang="en-US" dirty="0"/>
              <a:t>        </a:t>
            </a:r>
            <a:r>
              <a:rPr lang="en-US" dirty="0" err="1"/>
              <a:t>webView.webViewClient</a:t>
            </a:r>
            <a:r>
              <a:rPr lang="en-US" dirty="0"/>
              <a:t> = </a:t>
            </a:r>
            <a:r>
              <a:rPr lang="en-US" dirty="0" err="1"/>
              <a:t>MyWebClient</a:t>
            </a:r>
            <a:r>
              <a:rPr lang="en-US" dirty="0"/>
              <a:t>()</a:t>
            </a:r>
          </a:p>
          <a:p>
            <a:r>
              <a:rPr lang="en-US" dirty="0"/>
              <a:t>        </a:t>
            </a:r>
            <a:r>
              <a:rPr lang="en-US" dirty="0" err="1"/>
              <a:t>webView.settings.javaScriptEnabled</a:t>
            </a:r>
            <a:r>
              <a:rPr lang="en-US" dirty="0"/>
              <a:t> = true</a:t>
            </a:r>
          </a:p>
          <a:p>
            <a:r>
              <a:rPr lang="en-US" dirty="0"/>
              <a:t>        </a:t>
            </a:r>
            <a:r>
              <a:rPr lang="en-US" dirty="0" err="1"/>
              <a:t>webView.settings.builtInZoomControls</a:t>
            </a:r>
            <a:r>
              <a:rPr lang="en-US" dirty="0"/>
              <a:t> = true</a:t>
            </a:r>
          </a:p>
          <a:p>
            <a:r>
              <a:rPr lang="en-US" dirty="0"/>
              <a:t>        </a:t>
            </a:r>
            <a:r>
              <a:rPr lang="en-US" dirty="0" err="1"/>
              <a:t>btnprev</a:t>
            </a:r>
            <a:r>
              <a:rPr lang="en-US" dirty="0"/>
              <a:t>!!.</a:t>
            </a:r>
            <a:r>
              <a:rPr lang="en-US" dirty="0" err="1"/>
              <a:t>setOnClickListener</a:t>
            </a:r>
            <a:r>
              <a:rPr lang="en-US" dirty="0"/>
              <a:t> {</a:t>
            </a:r>
          </a:p>
          <a:p>
            <a:r>
              <a:rPr lang="en-US" dirty="0"/>
              <a:t>            if (</a:t>
            </a:r>
            <a:r>
              <a:rPr lang="en-US" dirty="0" err="1"/>
              <a:t>webView.canGoBack</a:t>
            </a:r>
            <a:r>
              <a:rPr lang="en-US" dirty="0"/>
              <a:t>()) {</a:t>
            </a:r>
          </a:p>
          <a:p>
            <a:r>
              <a:rPr lang="en-US" dirty="0"/>
              <a:t>                </a:t>
            </a:r>
            <a:r>
              <a:rPr lang="en-US" dirty="0" err="1"/>
              <a:t>webView.goBack</a:t>
            </a:r>
            <a:r>
              <a:rPr lang="en-US" dirty="0"/>
              <a:t>()     }</a:t>
            </a:r>
          </a:p>
          <a:p>
            <a:r>
              <a:rPr lang="en-US" dirty="0"/>
              <a:t>            else{</a:t>
            </a:r>
          </a:p>
          <a:p>
            <a:r>
              <a:rPr lang="en-US" dirty="0"/>
              <a:t>                </a:t>
            </a:r>
            <a:r>
              <a:rPr lang="en-US" dirty="0" err="1"/>
              <a:t>Toast.makeText</a:t>
            </a:r>
            <a:r>
              <a:rPr lang="en-US" dirty="0"/>
              <a:t>(</a:t>
            </a:r>
            <a:r>
              <a:rPr lang="en-US" dirty="0" err="1"/>
              <a:t>this,"NO</a:t>
            </a:r>
            <a:r>
              <a:rPr lang="en-US" dirty="0"/>
              <a:t> previous history available",</a:t>
            </a:r>
            <a:r>
              <a:rPr lang="en-US" dirty="0" err="1"/>
              <a:t>Toast.LENGTH_LONG</a:t>
            </a:r>
            <a:r>
              <a:rPr lang="en-US" dirty="0"/>
              <a:t>).show() } }</a:t>
            </a:r>
          </a:p>
          <a:p>
            <a:r>
              <a:rPr lang="en-US" dirty="0"/>
              <a:t>        </a:t>
            </a:r>
            <a:r>
              <a:rPr lang="en-US" dirty="0" err="1"/>
              <a:t>btnnext</a:t>
            </a:r>
            <a:r>
              <a:rPr lang="en-US" dirty="0"/>
              <a:t>!!.</a:t>
            </a:r>
            <a:r>
              <a:rPr lang="en-US" dirty="0" err="1"/>
              <a:t>setOnClickListener</a:t>
            </a:r>
            <a:r>
              <a:rPr lang="en-US" dirty="0"/>
              <a:t> {</a:t>
            </a:r>
          </a:p>
          <a:p>
            <a:r>
              <a:rPr lang="en-US" dirty="0"/>
              <a:t>            if (</a:t>
            </a:r>
            <a:r>
              <a:rPr lang="en-US" dirty="0" err="1"/>
              <a:t>webView.canGoForward</a:t>
            </a:r>
            <a:r>
              <a:rPr lang="en-US" dirty="0"/>
              <a:t>()) {</a:t>
            </a:r>
          </a:p>
          <a:p>
            <a:r>
              <a:rPr lang="en-US" dirty="0"/>
              <a:t>                </a:t>
            </a:r>
            <a:r>
              <a:rPr lang="en-US" dirty="0" err="1"/>
              <a:t>webView.goForward</a:t>
            </a:r>
            <a:r>
              <a:rPr lang="en-US" dirty="0"/>
              <a:t>()   }</a:t>
            </a:r>
          </a:p>
          <a:p>
            <a:r>
              <a:rPr lang="en-US" dirty="0"/>
              <a:t>            else{</a:t>
            </a:r>
          </a:p>
          <a:p>
            <a:r>
              <a:rPr lang="en-US" dirty="0"/>
              <a:t>                </a:t>
            </a:r>
            <a:r>
              <a:rPr lang="en-US" dirty="0" err="1"/>
              <a:t>Toast.makeText</a:t>
            </a:r>
            <a:r>
              <a:rPr lang="en-US" dirty="0"/>
              <a:t>(</a:t>
            </a:r>
            <a:r>
              <a:rPr lang="en-US" dirty="0" err="1"/>
              <a:t>this,"NO</a:t>
            </a:r>
            <a:r>
              <a:rPr lang="en-US" dirty="0"/>
              <a:t> back history available",</a:t>
            </a:r>
            <a:r>
              <a:rPr lang="en-US" dirty="0" err="1"/>
              <a:t>Toast.LENGTH_LONG</a:t>
            </a:r>
            <a:r>
              <a:rPr lang="en-US" dirty="0"/>
              <a:t>).show()  }</a:t>
            </a:r>
          </a:p>
          <a:p>
            <a:r>
              <a:rPr lang="en-US" dirty="0"/>
              <a:t>        }}</a:t>
            </a:r>
          </a:p>
        </p:txBody>
      </p:sp>
    </p:spTree>
    <p:extLst>
      <p:ext uri="{BB962C8B-B14F-4D97-AF65-F5344CB8AC3E}">
        <p14:creationId xmlns:p14="http://schemas.microsoft.com/office/powerpoint/2010/main" val="4003187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
            <a:extLst>
              <a:ext uri="{FF2B5EF4-FFF2-40B4-BE49-F238E27FC236}">
                <a16:creationId xmlns:a16="http://schemas.microsoft.com/office/drawing/2014/main" id="{C21BFB72-9B2C-4632-873D-F6C9509CB284}"/>
              </a:ext>
            </a:extLst>
          </p:cNvPr>
          <p:cNvPicPr/>
          <p:nvPr/>
        </p:nvPicPr>
        <p:blipFill>
          <a:blip r:embed="rId2">
            <a:extLst>
              <a:ext uri="{96DAC541-7B7A-43D3-8B79-37D633B846F1}">
                <asvg:svgBlip xmlns:asvg="http://schemas.microsoft.com/office/drawing/2016/SVG/main" r:embed="rId3"/>
              </a:ext>
            </a:extLst>
          </a:blip>
          <a:stretch>
            <a:fillRect/>
          </a:stretch>
        </p:blipFill>
        <p:spPr>
          <a:xfrm>
            <a:off x="0" y="-152400"/>
            <a:ext cx="12192000" cy="7010400"/>
          </a:xfrm>
          <a:prstGeom prst="rect">
            <a:avLst/>
          </a:prstGeom>
        </p:spPr>
      </p:pic>
    </p:spTree>
    <p:extLst>
      <p:ext uri="{BB962C8B-B14F-4D97-AF65-F5344CB8AC3E}">
        <p14:creationId xmlns:p14="http://schemas.microsoft.com/office/powerpoint/2010/main" val="106790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91ED-7EA1-4DDB-9169-C88716117750}"/>
              </a:ext>
            </a:extLst>
          </p:cNvPr>
          <p:cNvSpPr>
            <a:spLocks noGrp="1"/>
          </p:cNvSpPr>
          <p:nvPr>
            <p:ph type="title"/>
          </p:nvPr>
        </p:nvSpPr>
        <p:spPr/>
        <p:txBody>
          <a:bodyPr/>
          <a:lstStyle/>
          <a:p>
            <a:r>
              <a:rPr lang="en-US" dirty="0"/>
              <a:t>Main Point 1</a:t>
            </a:r>
          </a:p>
        </p:txBody>
      </p:sp>
      <p:sp>
        <p:nvSpPr>
          <p:cNvPr id="3" name="Content Placeholder 2">
            <a:extLst>
              <a:ext uri="{FF2B5EF4-FFF2-40B4-BE49-F238E27FC236}">
                <a16:creationId xmlns:a16="http://schemas.microsoft.com/office/drawing/2014/main" id="{7028C685-D42D-4052-82BB-81B3800B4DF6}"/>
              </a:ext>
            </a:extLst>
          </p:cNvPr>
          <p:cNvSpPr>
            <a:spLocks noGrp="1"/>
          </p:cNvSpPr>
          <p:nvPr>
            <p:ph idx="1"/>
          </p:nvPr>
        </p:nvSpPr>
        <p:spPr>
          <a:xfrm>
            <a:off x="228600" y="1295400"/>
            <a:ext cx="11658600" cy="4953000"/>
          </a:xfrm>
        </p:spPr>
        <p:txBody>
          <a:bodyPr>
            <a:normAutofit/>
          </a:bodyPr>
          <a:lstStyle/>
          <a:p>
            <a:pPr marL="0" indent="0" algn="just">
              <a:lnSpc>
                <a:spcPct val="120000"/>
              </a:lnSpc>
              <a:spcBef>
                <a:spcPts val="0"/>
              </a:spcBef>
              <a:buNone/>
              <a:tabLst>
                <a:tab pos="457200" algn="l"/>
              </a:tabLst>
            </a:pPr>
            <a:r>
              <a:rPr lang="en-US" sz="2800" dirty="0">
                <a:latin typeface="Times" panose="02020603050405020304" pitchFamily="18" charset="0"/>
                <a:ea typeface="Times New Roman" panose="02020603050405020304" pitchFamily="18" charset="0"/>
                <a:cs typeface="Times New Roman" panose="02020603050405020304" pitchFamily="18" charset="0"/>
              </a:rPr>
              <a:t>Useful methods in </a:t>
            </a:r>
            <a:r>
              <a:rPr lang="en-US" sz="2800" dirty="0" err="1">
                <a:latin typeface="Times" panose="02020603050405020304" pitchFamily="18" charset="0"/>
                <a:ea typeface="Times New Roman" panose="02020603050405020304" pitchFamily="18" charset="0"/>
                <a:cs typeface="Times New Roman" panose="02020603050405020304" pitchFamily="18" charset="0"/>
              </a:rPr>
              <a:t>WebViewClent</a:t>
            </a:r>
            <a:r>
              <a:rPr lang="en-US" sz="2800" dirty="0">
                <a:latin typeface="Times" panose="02020603050405020304" pitchFamily="18" charset="0"/>
                <a:ea typeface="Times New Roman" panose="02020603050405020304" pitchFamily="18" charset="0"/>
                <a:cs typeface="Times New Roman" panose="02020603050405020304" pitchFamily="18" charset="0"/>
              </a:rPr>
              <a:t> class are </a:t>
            </a:r>
            <a:r>
              <a:rPr lang="en-US" sz="2800" dirty="0" err="1">
                <a:latin typeface="Times" panose="02020603050405020304" pitchFamily="18" charset="0"/>
                <a:ea typeface="Times New Roman" panose="02020603050405020304" pitchFamily="18" charset="0"/>
                <a:cs typeface="Times New Roman" panose="02020603050405020304" pitchFamily="18" charset="0"/>
              </a:rPr>
              <a:t>onPageStatred</a:t>
            </a:r>
            <a:r>
              <a:rPr lang="en-US" sz="2800">
                <a:latin typeface="Times" panose="02020603050405020304" pitchFamily="18" charset="0"/>
                <a:ea typeface="Times New Roman" panose="02020603050405020304" pitchFamily="18" charset="0"/>
                <a:cs typeface="Times New Roman" panose="02020603050405020304" pitchFamily="18" charset="0"/>
              </a:rPr>
              <a:t>() and </a:t>
            </a:r>
            <a:r>
              <a:rPr lang="en-US" sz="2800" dirty="0" err="1">
                <a:latin typeface="Times" panose="02020603050405020304" pitchFamily="18" charset="0"/>
                <a:ea typeface="Times New Roman" panose="02020603050405020304" pitchFamily="18" charset="0"/>
                <a:cs typeface="Times New Roman" panose="02020603050405020304" pitchFamily="18" charset="0"/>
              </a:rPr>
              <a:t>onPageFinished</a:t>
            </a:r>
            <a:r>
              <a:rPr lang="en-US" sz="2800" dirty="0">
                <a:latin typeface="Times" panose="02020603050405020304" pitchFamily="18" charset="0"/>
                <a:ea typeface="Times New Roman" panose="02020603050405020304" pitchFamily="18" charset="0"/>
                <a:cs typeface="Times New Roman" panose="02020603050405020304" pitchFamily="18" charset="0"/>
              </a:rPr>
              <a:t>() helps to perform something when the page is started, new </a:t>
            </a:r>
            <a:r>
              <a:rPr lang="en-US" sz="2800" dirty="0" err="1">
                <a:latin typeface="Times" panose="02020603050405020304" pitchFamily="18" charset="0"/>
                <a:ea typeface="Times New Roman" panose="02020603050405020304" pitchFamily="18" charset="0"/>
                <a:cs typeface="Times New Roman" panose="02020603050405020304" pitchFamily="18" charset="0"/>
              </a:rPr>
              <a:t>Url</a:t>
            </a:r>
            <a:r>
              <a:rPr lang="en-US" sz="2800" dirty="0">
                <a:latin typeface="Times" panose="02020603050405020304" pitchFamily="18" charset="0"/>
                <a:ea typeface="Times New Roman" panose="02020603050405020304" pitchFamily="18" charset="0"/>
                <a:cs typeface="Times New Roman" panose="02020603050405020304" pitchFamily="18" charset="0"/>
              </a:rPr>
              <a:t> is loaded and the page has finished loading. </a:t>
            </a:r>
            <a:r>
              <a:rPr lang="en-US" sz="2800" b="1" i="1" dirty="0">
                <a:latin typeface="Times" panose="02020603050405020304" pitchFamily="18" charset="0"/>
                <a:ea typeface="Times New Roman" panose="02020603050405020304" pitchFamily="18" charset="0"/>
                <a:cs typeface="Times New Roman" panose="02020603050405020304" pitchFamily="18" charset="0"/>
              </a:rPr>
              <a:t>Science of Consciousness</a:t>
            </a:r>
            <a:r>
              <a:rPr lang="en-US" sz="2800" b="1" i="1" dirty="0">
                <a:latin typeface="Times New Roman" panose="02020603050405020304" pitchFamily="18" charset="0"/>
                <a:ea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ea typeface="Times New Roman" panose="02020603050405020304" pitchFamily="18" charset="0"/>
                <a:cs typeface="Times New Roman" panose="02020603050405020304" pitchFamily="18" charset="0"/>
              </a:rPr>
              <a:t> Similarly, we start TM by closing eyes, then start thinking </a:t>
            </a:r>
            <a:r>
              <a:rPr lang="en-US" sz="2800" i="1" dirty="0" err="1">
                <a:latin typeface="Times New Roman" panose="02020603050405020304" pitchFamily="18" charset="0"/>
                <a:ea typeface="Times New Roman" panose="02020603050405020304" pitchFamily="18" charset="0"/>
                <a:cs typeface="Times New Roman" panose="02020603050405020304" pitchFamily="18" charset="0"/>
              </a:rPr>
              <a:t>Mandra</a:t>
            </a:r>
            <a:r>
              <a:rPr lang="en-US" sz="2800" i="1" dirty="0">
                <a:latin typeface="Times New Roman" panose="02020603050405020304" pitchFamily="18" charset="0"/>
                <a:ea typeface="Times New Roman" panose="02020603050405020304" pitchFamily="18" charset="0"/>
                <a:cs typeface="Times New Roman" panose="02020603050405020304" pitchFamily="18" charset="0"/>
              </a:rPr>
              <a:t>, a</a:t>
            </a:r>
            <a:r>
              <a:rPr lang="en-US" sz="2800" i="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llow thoughts to come and go along with the mantra for twenty minutes and slowly come out by taking 2-3 minutes of silent to finish meditation.</a:t>
            </a:r>
            <a:endParaRPr lang="en-US" dirty="0"/>
          </a:p>
        </p:txBody>
      </p:sp>
    </p:spTree>
    <p:extLst>
      <p:ext uri="{BB962C8B-B14F-4D97-AF65-F5344CB8AC3E}">
        <p14:creationId xmlns:p14="http://schemas.microsoft.com/office/powerpoint/2010/main" val="177361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438401"/>
            <a:ext cx="12268200" cy="1470025"/>
          </a:xfrm>
          <a:solidFill>
            <a:schemeClr val="accent5">
              <a:lumMod val="75000"/>
            </a:schemeClr>
          </a:solidFill>
        </p:spPr>
        <p:txBody>
          <a:bodyPr/>
          <a:lstStyle/>
          <a:p>
            <a:r>
              <a:rPr lang="en-US" dirty="0"/>
              <a:t>Shared Preferences</a:t>
            </a:r>
          </a:p>
        </p:txBody>
      </p:sp>
    </p:spTree>
    <p:extLst>
      <p:ext uri="{BB962C8B-B14F-4D97-AF65-F5344CB8AC3E}">
        <p14:creationId xmlns:p14="http://schemas.microsoft.com/office/powerpoint/2010/main" val="286564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Introduction</a:t>
            </a:r>
          </a:p>
        </p:txBody>
      </p:sp>
      <p:sp>
        <p:nvSpPr>
          <p:cNvPr id="3" name="Content Placeholder 2"/>
          <p:cNvSpPr>
            <a:spLocks noGrp="1"/>
          </p:cNvSpPr>
          <p:nvPr>
            <p:ph idx="1"/>
          </p:nvPr>
        </p:nvSpPr>
        <p:spPr>
          <a:xfrm>
            <a:off x="228600" y="1371600"/>
            <a:ext cx="11734800" cy="5334000"/>
          </a:xfrm>
        </p:spPr>
        <p:txBody>
          <a:bodyPr>
            <a:noAutofit/>
          </a:bodyPr>
          <a:lstStyle/>
          <a:p>
            <a:pPr>
              <a:lnSpc>
                <a:spcPct val="120000"/>
              </a:lnSpc>
            </a:pPr>
            <a:r>
              <a:rPr lang="en-US" sz="2800" dirty="0">
                <a:solidFill>
                  <a:srgbClr val="202124"/>
                </a:solidFill>
                <a:latin typeface="Roboto" panose="02000000000000000000" pitchFamily="2" charset="0"/>
              </a:rPr>
              <a:t>Android </a:t>
            </a:r>
            <a:r>
              <a:rPr lang="en-US" sz="2800" b="0" i="0" dirty="0">
                <a:solidFill>
                  <a:srgbClr val="202124"/>
                </a:solidFill>
                <a:effectLst/>
                <a:latin typeface="Roboto" panose="02000000000000000000" pitchFamily="2" charset="0"/>
              </a:rPr>
              <a:t>provides several options for you to save your app data:</a:t>
            </a:r>
            <a:endParaRPr lang="en-US" sz="4400" dirty="0"/>
          </a:p>
          <a:p>
            <a:pPr lvl="1">
              <a:lnSpc>
                <a:spcPct val="120000"/>
              </a:lnSpc>
              <a:buFont typeface="Wingdings" panose="05000000000000000000" pitchFamily="2" charset="2"/>
              <a:buChar char="§"/>
            </a:pPr>
            <a:r>
              <a:rPr lang="en-US" sz="2400" b="1" dirty="0"/>
              <a:t>Shared Preferences</a:t>
            </a:r>
            <a:r>
              <a:rPr lang="en-US" sz="2400" dirty="0"/>
              <a:t>: Store data as key-value pairs.</a:t>
            </a:r>
          </a:p>
          <a:p>
            <a:pPr lvl="1">
              <a:lnSpc>
                <a:spcPct val="120000"/>
              </a:lnSpc>
              <a:buFont typeface="Wingdings" panose="05000000000000000000" pitchFamily="2" charset="2"/>
              <a:buChar char="§"/>
            </a:pPr>
            <a:r>
              <a:rPr lang="en-US" sz="2400" b="1" dirty="0"/>
              <a:t>Internal Storage:</a:t>
            </a:r>
            <a:r>
              <a:rPr lang="en-US" sz="2400" dirty="0"/>
              <a:t> Store data on the device memory. Data will   not be accessed by other application. </a:t>
            </a:r>
          </a:p>
          <a:p>
            <a:pPr lvl="1">
              <a:lnSpc>
                <a:spcPct val="120000"/>
              </a:lnSpc>
              <a:buFont typeface="Wingdings" panose="05000000000000000000" pitchFamily="2" charset="2"/>
              <a:buChar char="§"/>
            </a:pPr>
            <a:r>
              <a:rPr lang="en-US" sz="2400" b="1" dirty="0"/>
              <a:t>External Storage: </a:t>
            </a:r>
            <a:r>
              <a:rPr lang="en-US" sz="2400" dirty="0"/>
              <a:t>Store files on the shared external file system. This is usually for shared user files, such as photos. (SD Card)</a:t>
            </a:r>
          </a:p>
          <a:p>
            <a:pPr lvl="1">
              <a:lnSpc>
                <a:spcPct val="120000"/>
              </a:lnSpc>
              <a:buFont typeface="Wingdings" panose="05000000000000000000" pitchFamily="2" charset="2"/>
              <a:buChar char="§"/>
            </a:pPr>
            <a:r>
              <a:rPr lang="en-US" sz="2400" b="1" dirty="0"/>
              <a:t>SQLite Databases(Room): </a:t>
            </a:r>
            <a:r>
              <a:rPr lang="en-US" sz="2400" dirty="0"/>
              <a:t>Store structured data in a private database.</a:t>
            </a:r>
          </a:p>
          <a:p>
            <a:pPr lvl="1">
              <a:lnSpc>
                <a:spcPct val="120000"/>
              </a:lnSpc>
              <a:buFont typeface="Wingdings" panose="05000000000000000000" pitchFamily="2" charset="2"/>
              <a:buChar char="§"/>
            </a:pPr>
            <a:r>
              <a:rPr lang="en-US" sz="2400" b="1" dirty="0"/>
              <a:t>Network Connection: </a:t>
            </a:r>
            <a:r>
              <a:rPr lang="en-US" sz="2400" dirty="0"/>
              <a:t>Store data on the Web with your own network server.</a:t>
            </a:r>
          </a:p>
          <a:p>
            <a:pPr lvl="1">
              <a:lnSpc>
                <a:spcPct val="120000"/>
              </a:lnSpc>
              <a:buFont typeface="Wingdings" panose="05000000000000000000" pitchFamily="2" charset="2"/>
              <a:buChar char="§"/>
            </a:pPr>
            <a:r>
              <a:rPr lang="en-US" sz="2400" dirty="0"/>
              <a:t>Refer about storage : </a:t>
            </a:r>
            <a:r>
              <a:rPr lang="en-US" sz="2400" dirty="0">
                <a:hlinkClick r:id="rId2"/>
              </a:rPr>
              <a:t>https://developer.android.com/guide/topics/data/data-storage.html</a:t>
            </a:r>
            <a:endParaRPr lang="en-US" sz="2400" dirty="0"/>
          </a:p>
        </p:txBody>
      </p:sp>
    </p:spTree>
    <p:extLst>
      <p:ext uri="{BB962C8B-B14F-4D97-AF65-F5344CB8AC3E}">
        <p14:creationId xmlns:p14="http://schemas.microsoft.com/office/powerpoint/2010/main" val="395088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66800"/>
          </a:xfrm>
        </p:spPr>
        <p:txBody>
          <a:bodyPr>
            <a:normAutofit/>
          </a:bodyPr>
          <a:lstStyle/>
          <a:p>
            <a:pPr algn="ctr"/>
            <a:r>
              <a:rPr lang="en-US" dirty="0" err="1"/>
              <a:t>SharedPreferences</a:t>
            </a:r>
            <a:endParaRPr lang="en-US" dirty="0"/>
          </a:p>
        </p:txBody>
      </p:sp>
      <p:sp>
        <p:nvSpPr>
          <p:cNvPr id="3" name="Content Placeholder 2"/>
          <p:cNvSpPr>
            <a:spLocks noGrp="1"/>
          </p:cNvSpPr>
          <p:nvPr>
            <p:ph idx="1"/>
          </p:nvPr>
        </p:nvSpPr>
        <p:spPr>
          <a:xfrm>
            <a:off x="304800" y="1371600"/>
            <a:ext cx="11658600" cy="5105400"/>
          </a:xfrm>
        </p:spPr>
        <p:txBody>
          <a:bodyPr>
            <a:noAutofit/>
          </a:bodyPr>
          <a:lstStyle/>
          <a:p>
            <a:pPr>
              <a:lnSpc>
                <a:spcPct val="130000"/>
              </a:lnSpc>
            </a:pPr>
            <a:r>
              <a:rPr lang="en-US" sz="2700" dirty="0"/>
              <a:t>Android provides </a:t>
            </a:r>
            <a:r>
              <a:rPr lang="en-US" sz="2700" dirty="0" err="1"/>
              <a:t>SharedPreferences</a:t>
            </a:r>
            <a:r>
              <a:rPr lang="en-US" sz="2700" dirty="0"/>
              <a:t> object to help the developer to save simple application data. </a:t>
            </a:r>
          </a:p>
          <a:p>
            <a:pPr>
              <a:lnSpc>
                <a:spcPct val="130000"/>
              </a:lnSpc>
            </a:pPr>
            <a:r>
              <a:rPr lang="en-US" sz="2700" dirty="0"/>
              <a:t>Using the </a:t>
            </a:r>
            <a:r>
              <a:rPr lang="en-US" sz="2700" dirty="0" err="1"/>
              <a:t>SharedPreferences</a:t>
            </a:r>
            <a:r>
              <a:rPr lang="en-US" sz="2700" dirty="0"/>
              <a:t> object, the developer can save and retrieve the desired data using key/value pairs. </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733800"/>
            <a:ext cx="4038600" cy="2590800"/>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733801"/>
            <a:ext cx="3810001" cy="2590800"/>
          </a:xfrm>
          <a:prstGeom prst="rect">
            <a:avLst/>
          </a:prstGeom>
          <a:noFill/>
          <a:ln>
            <a:noFill/>
          </a:ln>
        </p:spPr>
      </p:pic>
    </p:spTree>
    <p:extLst>
      <p:ext uri="{BB962C8B-B14F-4D97-AF65-F5344CB8AC3E}">
        <p14:creationId xmlns:p14="http://schemas.microsoft.com/office/powerpoint/2010/main" val="244852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95400"/>
          </a:xfrm>
        </p:spPr>
        <p:txBody>
          <a:bodyPr>
            <a:normAutofit/>
          </a:bodyPr>
          <a:lstStyle/>
          <a:p>
            <a:pPr algn="ctr"/>
            <a:r>
              <a:rPr lang="en-US" dirty="0" err="1"/>
              <a:t>SharedPreferences</a:t>
            </a:r>
            <a:endParaRPr lang="en-US" dirty="0"/>
          </a:p>
        </p:txBody>
      </p:sp>
      <p:sp>
        <p:nvSpPr>
          <p:cNvPr id="3" name="Content Placeholder 2"/>
          <p:cNvSpPr>
            <a:spLocks noGrp="1"/>
          </p:cNvSpPr>
          <p:nvPr>
            <p:ph idx="1"/>
          </p:nvPr>
        </p:nvSpPr>
        <p:spPr>
          <a:xfrm>
            <a:off x="304800" y="1828800"/>
            <a:ext cx="11430000" cy="4724400"/>
          </a:xfrm>
        </p:spPr>
        <p:txBody>
          <a:bodyPr>
            <a:noAutofit/>
          </a:bodyPr>
          <a:lstStyle/>
          <a:p>
            <a:pPr>
              <a:lnSpc>
                <a:spcPct val="130000"/>
              </a:lnSpc>
            </a:pPr>
            <a:r>
              <a:rPr lang="en-US" sz="2500" dirty="0"/>
              <a:t>The developer needs to specify a key for the data that is required to be saved, and then both the key and its value will be saved automatically to an XML file. </a:t>
            </a:r>
          </a:p>
          <a:p>
            <a:pPr>
              <a:lnSpc>
                <a:spcPct val="130000"/>
              </a:lnSpc>
            </a:pPr>
            <a:r>
              <a:rPr lang="en-US" sz="2500" dirty="0"/>
              <a:t>It enables the developer to save primitive data types such as </a:t>
            </a:r>
            <a:r>
              <a:rPr lang="en-US" sz="2500" dirty="0" err="1"/>
              <a:t>boolean</a:t>
            </a:r>
            <a:r>
              <a:rPr lang="en-US" sz="2500" dirty="0"/>
              <a:t>, float, long, string, and so on. </a:t>
            </a:r>
          </a:p>
          <a:p>
            <a:pPr>
              <a:lnSpc>
                <a:spcPct val="130000"/>
              </a:lnSpc>
            </a:pPr>
            <a:r>
              <a:rPr lang="en-US" sz="2500" dirty="0"/>
              <a:t>The </a:t>
            </a:r>
            <a:r>
              <a:rPr lang="en-US" sz="2500" dirty="0" err="1"/>
              <a:t>SharedPreferences</a:t>
            </a:r>
            <a:r>
              <a:rPr lang="en-US" sz="2500" dirty="0"/>
              <a:t> class is present in the </a:t>
            </a:r>
            <a:r>
              <a:rPr lang="en-US" sz="2500" dirty="0" err="1"/>
              <a:t>android.content</a:t>
            </a:r>
            <a:r>
              <a:rPr lang="en-US" sz="2500" dirty="0"/>
              <a:t> package and the developer needs to import  the class to work with an object of the class. </a:t>
            </a:r>
          </a:p>
        </p:txBody>
      </p:sp>
    </p:spTree>
    <p:extLst>
      <p:ext uri="{BB962C8B-B14F-4D97-AF65-F5344CB8AC3E}">
        <p14:creationId xmlns:p14="http://schemas.microsoft.com/office/powerpoint/2010/main" val="262553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71600"/>
          </a:xfrm>
        </p:spPr>
        <p:txBody>
          <a:bodyPr>
            <a:noAutofit/>
          </a:bodyPr>
          <a:lstStyle/>
          <a:p>
            <a:r>
              <a:rPr lang="en-US" sz="3600" dirty="0"/>
              <a:t>Applications of </a:t>
            </a:r>
            <a:r>
              <a:rPr lang="en-US" sz="3600" dirty="0" err="1"/>
              <a:t>SharedPreferences</a:t>
            </a:r>
            <a:endParaRPr lang="en-US" sz="3600" dirty="0"/>
          </a:p>
        </p:txBody>
      </p:sp>
      <p:sp>
        <p:nvSpPr>
          <p:cNvPr id="3" name="Content Placeholder 2"/>
          <p:cNvSpPr>
            <a:spLocks noGrp="1"/>
          </p:cNvSpPr>
          <p:nvPr>
            <p:ph idx="1"/>
          </p:nvPr>
        </p:nvSpPr>
        <p:spPr>
          <a:xfrm>
            <a:off x="381000" y="1676400"/>
            <a:ext cx="11582400" cy="4648200"/>
          </a:xfrm>
        </p:spPr>
        <p:txBody>
          <a:bodyPr>
            <a:normAutofit/>
          </a:bodyPr>
          <a:lstStyle/>
          <a:p>
            <a:pPr>
              <a:lnSpc>
                <a:spcPct val="150000"/>
              </a:lnSpc>
            </a:pPr>
            <a:r>
              <a:rPr lang="en-US" sz="2800" dirty="0"/>
              <a:t>Last data user entered in your application</a:t>
            </a:r>
          </a:p>
          <a:p>
            <a:pPr>
              <a:lnSpc>
                <a:spcPct val="150000"/>
              </a:lnSpc>
            </a:pPr>
            <a:r>
              <a:rPr lang="en-US" sz="2800" dirty="0"/>
              <a:t>Store the last updates of date and time</a:t>
            </a:r>
          </a:p>
          <a:p>
            <a:pPr>
              <a:lnSpc>
                <a:spcPct val="150000"/>
              </a:lnSpc>
            </a:pPr>
            <a:r>
              <a:rPr lang="en-US" sz="2800" dirty="0"/>
              <a:t>Credentials – Remember user details like username and password</a:t>
            </a:r>
          </a:p>
          <a:p>
            <a:pPr>
              <a:lnSpc>
                <a:spcPct val="150000"/>
              </a:lnSpc>
            </a:pPr>
            <a:r>
              <a:rPr lang="en-US" sz="2800" dirty="0"/>
              <a:t>Location catching – Identify the last location</a:t>
            </a:r>
          </a:p>
          <a:p>
            <a:pPr>
              <a:lnSpc>
                <a:spcPct val="150000"/>
              </a:lnSpc>
            </a:pPr>
            <a:r>
              <a:rPr lang="en-US" sz="2800" dirty="0"/>
              <a:t>Store the login pattern</a:t>
            </a:r>
          </a:p>
          <a:p>
            <a:pPr>
              <a:lnSpc>
                <a:spcPct val="150000"/>
              </a:lnSpc>
            </a:pPr>
            <a:r>
              <a:rPr lang="en-US" sz="2800" dirty="0"/>
              <a:t>Game’s high score and current level.</a:t>
            </a:r>
          </a:p>
          <a:p>
            <a:pPr marL="0" indent="0">
              <a:lnSpc>
                <a:spcPct val="150000"/>
              </a:lnSpc>
              <a:buNone/>
            </a:pPr>
            <a:endParaRPr lang="en-US" sz="2800" dirty="0"/>
          </a:p>
          <a:p>
            <a:endParaRPr lang="en-US" dirty="0"/>
          </a:p>
        </p:txBody>
      </p:sp>
    </p:spTree>
    <p:extLst>
      <p:ext uri="{BB962C8B-B14F-4D97-AF65-F5344CB8AC3E}">
        <p14:creationId xmlns:p14="http://schemas.microsoft.com/office/powerpoint/2010/main" val="3714967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19200"/>
          </a:xfrm>
        </p:spPr>
        <p:txBody>
          <a:bodyPr>
            <a:normAutofit/>
          </a:bodyPr>
          <a:lstStyle/>
          <a:p>
            <a:pPr algn="ctr"/>
            <a:r>
              <a:rPr lang="en-US" dirty="0"/>
              <a:t>Steps for creating </a:t>
            </a:r>
            <a:r>
              <a:rPr lang="en-US" dirty="0" err="1"/>
              <a:t>SharedPreferences</a:t>
            </a:r>
            <a:endParaRPr lang="en-US" dirty="0"/>
          </a:p>
        </p:txBody>
      </p:sp>
      <p:sp>
        <p:nvSpPr>
          <p:cNvPr id="3" name="Content Placeholder 2"/>
          <p:cNvSpPr>
            <a:spLocks noGrp="1"/>
          </p:cNvSpPr>
          <p:nvPr>
            <p:ph idx="1"/>
          </p:nvPr>
        </p:nvSpPr>
        <p:spPr>
          <a:xfrm>
            <a:off x="228600" y="1524000"/>
            <a:ext cx="11582400" cy="5105400"/>
          </a:xfrm>
        </p:spPr>
        <p:txBody>
          <a:bodyPr>
            <a:normAutofit lnSpcReduction="10000"/>
          </a:bodyPr>
          <a:lstStyle/>
          <a:p>
            <a:pPr marL="0" indent="0">
              <a:lnSpc>
                <a:spcPct val="120000"/>
              </a:lnSpc>
              <a:buNone/>
            </a:pPr>
            <a:r>
              <a:rPr lang="en-US" sz="2400" b="1" dirty="0"/>
              <a:t>Step 1 :</a:t>
            </a:r>
            <a:r>
              <a:rPr lang="en-US" sz="2400" dirty="0"/>
              <a:t> Obtain  the Shared Preference object by calling </a:t>
            </a:r>
            <a:r>
              <a:rPr lang="en-US" sz="2400" dirty="0" err="1"/>
              <a:t>getSharedPreferences</a:t>
            </a:r>
            <a:r>
              <a:rPr lang="en-US" sz="2400" dirty="0"/>
              <a:t>(). </a:t>
            </a:r>
          </a:p>
          <a:p>
            <a:pPr marL="0" indent="0">
              <a:lnSpc>
                <a:spcPct val="120000"/>
              </a:lnSpc>
              <a:buNone/>
            </a:pPr>
            <a:r>
              <a:rPr lang="en-US" sz="2400" b="1" dirty="0" err="1">
                <a:solidFill>
                  <a:srgbClr val="0070C0"/>
                </a:solidFill>
              </a:rPr>
              <a:t>val</a:t>
            </a:r>
            <a:r>
              <a:rPr lang="en-US" sz="2400" b="1" dirty="0">
                <a:solidFill>
                  <a:srgbClr val="0070C0"/>
                </a:solidFill>
              </a:rPr>
              <a:t> </a:t>
            </a:r>
            <a:r>
              <a:rPr lang="en-US" sz="2400" b="1" dirty="0" err="1">
                <a:solidFill>
                  <a:srgbClr val="0070C0"/>
                </a:solidFill>
              </a:rPr>
              <a:t>prefs</a:t>
            </a:r>
            <a:r>
              <a:rPr lang="en-US" sz="2400" b="1" dirty="0">
                <a:solidFill>
                  <a:srgbClr val="0070C0"/>
                </a:solidFill>
              </a:rPr>
              <a:t> = </a:t>
            </a:r>
            <a:r>
              <a:rPr lang="en-US" sz="2400" b="1" dirty="0" err="1">
                <a:solidFill>
                  <a:srgbClr val="0070C0"/>
                </a:solidFill>
              </a:rPr>
              <a:t>getSharedPreferences</a:t>
            </a:r>
            <a:r>
              <a:rPr lang="en-US" sz="2400" b="1" dirty="0">
                <a:solidFill>
                  <a:srgbClr val="0070C0"/>
                </a:solidFill>
              </a:rPr>
              <a:t>(</a:t>
            </a:r>
            <a:r>
              <a:rPr lang="en-US" sz="2400" b="1" dirty="0" err="1">
                <a:solidFill>
                  <a:srgbClr val="0070C0"/>
                </a:solidFill>
              </a:rPr>
              <a:t>prefName</a:t>
            </a:r>
            <a:r>
              <a:rPr lang="en-US" sz="2400" b="1" dirty="0">
                <a:solidFill>
                  <a:srgbClr val="0070C0"/>
                </a:solidFill>
              </a:rPr>
              <a:t>, MODE_PRIVATE) </a:t>
            </a:r>
          </a:p>
          <a:p>
            <a:pPr marL="0" indent="0">
              <a:lnSpc>
                <a:spcPct val="120000"/>
              </a:lnSpc>
              <a:buNone/>
            </a:pPr>
            <a:r>
              <a:rPr lang="en-US" sz="2000" dirty="0"/>
              <a:t>  Parameters : </a:t>
            </a:r>
          </a:p>
          <a:p>
            <a:pPr marL="0" indent="0">
              <a:lnSpc>
                <a:spcPct val="120000"/>
              </a:lnSpc>
              <a:buNone/>
            </a:pPr>
            <a:r>
              <a:rPr lang="en-US" sz="2000" dirty="0"/>
              <a:t>      </a:t>
            </a:r>
            <a:r>
              <a:rPr lang="en-US" sz="2000" dirty="0" err="1"/>
              <a:t>prefName</a:t>
            </a:r>
            <a:r>
              <a:rPr lang="en-US" sz="2000" dirty="0"/>
              <a:t> : name of the preference file as String</a:t>
            </a:r>
          </a:p>
          <a:p>
            <a:pPr marL="0" indent="0">
              <a:lnSpc>
                <a:spcPct val="120000"/>
              </a:lnSpc>
              <a:buNone/>
            </a:pPr>
            <a:r>
              <a:rPr lang="en-US" sz="2000" dirty="0"/>
              <a:t>      mode :   operating file creation mode as int. </a:t>
            </a:r>
          </a:p>
          <a:p>
            <a:pPr marL="0" indent="0">
              <a:lnSpc>
                <a:spcPct val="120000"/>
              </a:lnSpc>
              <a:buNone/>
            </a:pPr>
            <a:r>
              <a:rPr lang="en-US" sz="2000" dirty="0"/>
              <a:t>	</a:t>
            </a:r>
            <a:r>
              <a:rPr lang="en-US" sz="1600" dirty="0"/>
              <a:t>            </a:t>
            </a:r>
            <a:r>
              <a:rPr lang="en-US" sz="2000" dirty="0"/>
              <a:t>That is MODE_PRIVATE(takes o – Zero)</a:t>
            </a:r>
          </a:p>
          <a:p>
            <a:pPr marL="0" indent="0">
              <a:lnSpc>
                <a:spcPct val="120000"/>
              </a:lnSpc>
              <a:buNone/>
            </a:pPr>
            <a:r>
              <a:rPr lang="en-US" sz="2400" b="1" dirty="0"/>
              <a:t>Step 2 :  </a:t>
            </a:r>
            <a:r>
              <a:rPr lang="en-US" sz="2400" dirty="0"/>
              <a:t>We need an editor object to make changes which is </a:t>
            </a:r>
            <a:r>
              <a:rPr lang="en-US" sz="2400" dirty="0" err="1"/>
              <a:t>SheredPreferences.Editior</a:t>
            </a:r>
            <a:r>
              <a:rPr lang="en-US" sz="2400" dirty="0"/>
              <a:t>.</a:t>
            </a:r>
          </a:p>
          <a:p>
            <a:pPr>
              <a:lnSpc>
                <a:spcPct val="120000"/>
              </a:lnSpc>
            </a:pPr>
            <a:r>
              <a:rPr lang="en-US" sz="2400" dirty="0"/>
              <a:t>This is done by invoking the edit() method on the object of the </a:t>
            </a:r>
            <a:r>
              <a:rPr lang="en-US" sz="2400" dirty="0" err="1"/>
              <a:t>SharedPreferences</a:t>
            </a:r>
            <a:r>
              <a:rPr lang="en-US" sz="2400" dirty="0"/>
              <a:t> class as shown</a:t>
            </a:r>
          </a:p>
          <a:p>
            <a:pPr marL="0" indent="0">
              <a:lnSpc>
                <a:spcPct val="120000"/>
              </a:lnSpc>
              <a:buNone/>
            </a:pPr>
            <a:r>
              <a:rPr lang="en-US" sz="2400" dirty="0">
                <a:solidFill>
                  <a:srgbClr val="5A21AF"/>
                </a:solidFill>
              </a:rPr>
              <a:t>     </a:t>
            </a:r>
            <a:r>
              <a:rPr lang="en-US" sz="2400" b="1" dirty="0" err="1">
                <a:solidFill>
                  <a:srgbClr val="0070C0"/>
                </a:solidFill>
              </a:rPr>
              <a:t>val</a:t>
            </a:r>
            <a:r>
              <a:rPr lang="en-US" sz="2400" b="1" dirty="0">
                <a:solidFill>
                  <a:srgbClr val="0070C0"/>
                </a:solidFill>
              </a:rPr>
              <a:t> editor = </a:t>
            </a:r>
            <a:r>
              <a:rPr lang="en-US" sz="2400" b="1" dirty="0" err="1">
                <a:solidFill>
                  <a:srgbClr val="0070C0"/>
                </a:solidFill>
              </a:rPr>
              <a:t>prefs.edit</a:t>
            </a:r>
            <a:r>
              <a:rPr lang="en-US" sz="2400" b="1" dirty="0">
                <a:solidFill>
                  <a:srgbClr val="0070C0"/>
                </a:solidFill>
              </a:rPr>
              <a:t>()</a:t>
            </a:r>
          </a:p>
          <a:p>
            <a:pPr marL="0" indent="0">
              <a:lnSpc>
                <a:spcPct val="120000"/>
              </a:lnSpc>
              <a:buNone/>
            </a:pPr>
            <a:endParaRPr lang="en-US" sz="1800" b="1" dirty="0">
              <a:solidFill>
                <a:schemeClr val="accent1">
                  <a:lumMod val="40000"/>
                  <a:lumOff val="60000"/>
                </a:schemeClr>
              </a:solidFill>
            </a:endParaRPr>
          </a:p>
          <a:p>
            <a:pPr marL="0" indent="0">
              <a:buNone/>
            </a:pPr>
            <a:endParaRPr lang="en-US" sz="2000" dirty="0">
              <a:solidFill>
                <a:schemeClr val="tx2">
                  <a:lumMod val="50000"/>
                </a:schemeClr>
              </a:solidFill>
            </a:endParaRPr>
          </a:p>
        </p:txBody>
      </p:sp>
    </p:spTree>
    <p:extLst>
      <p:ext uri="{BB962C8B-B14F-4D97-AF65-F5344CB8AC3E}">
        <p14:creationId xmlns:p14="http://schemas.microsoft.com/office/powerpoint/2010/main" val="2316301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11582400" cy="6477000"/>
          </a:xfrm>
        </p:spPr>
        <p:txBody>
          <a:bodyPr>
            <a:normAutofit fontScale="92500"/>
          </a:bodyPr>
          <a:lstStyle/>
          <a:p>
            <a:pPr marL="0" indent="0">
              <a:lnSpc>
                <a:spcPct val="120000"/>
              </a:lnSpc>
              <a:buNone/>
            </a:pPr>
            <a:r>
              <a:rPr lang="en-US" sz="2200" b="1" dirty="0"/>
              <a:t>Step 3 : </a:t>
            </a:r>
            <a:r>
              <a:rPr lang="en-US" sz="2200" dirty="0"/>
              <a:t>Next, the developer can add key/value pairs to the Editor object by invoking its various methods such as </a:t>
            </a:r>
            <a:r>
              <a:rPr lang="en-US" sz="2200" dirty="0" err="1"/>
              <a:t>putBoolean</a:t>
            </a:r>
            <a:r>
              <a:rPr lang="en-US" sz="2200" dirty="0"/>
              <a:t>(), </a:t>
            </a:r>
            <a:r>
              <a:rPr lang="en-US" sz="2200" dirty="0" err="1"/>
              <a:t>putString</a:t>
            </a:r>
            <a:r>
              <a:rPr lang="en-US" sz="2200" dirty="0"/>
              <a:t>(), </a:t>
            </a:r>
            <a:r>
              <a:rPr lang="en-US" sz="2200" dirty="0" err="1"/>
              <a:t>putLong</a:t>
            </a:r>
            <a:r>
              <a:rPr lang="en-US" sz="2200" dirty="0"/>
              <a:t>(), </a:t>
            </a:r>
            <a:r>
              <a:rPr lang="en-US" sz="2200" dirty="0" err="1"/>
              <a:t>putInt</a:t>
            </a:r>
            <a:r>
              <a:rPr lang="en-US" sz="2200" dirty="0"/>
              <a:t>(), or </a:t>
            </a:r>
            <a:r>
              <a:rPr lang="en-US" sz="2200" dirty="0" err="1"/>
              <a:t>putFloat</a:t>
            </a:r>
            <a:r>
              <a:rPr lang="en-US" sz="2200" dirty="0"/>
              <a:t>()(which method to use depends on the type of data that is being saved) as shown below </a:t>
            </a:r>
          </a:p>
          <a:p>
            <a:pPr marL="0" indent="0">
              <a:lnSpc>
                <a:spcPct val="120000"/>
              </a:lnSpc>
              <a:buNone/>
            </a:pPr>
            <a:r>
              <a:rPr lang="en-US" sz="2600" dirty="0"/>
              <a:t>	</a:t>
            </a:r>
            <a:r>
              <a:rPr lang="en-US" sz="2400" b="1" dirty="0" err="1">
                <a:solidFill>
                  <a:srgbClr val="0070C0"/>
                </a:solidFill>
              </a:rPr>
              <a:t>editor.putString</a:t>
            </a:r>
            <a:r>
              <a:rPr lang="en-US" sz="2400" b="1" dirty="0">
                <a:solidFill>
                  <a:srgbClr val="0070C0"/>
                </a:solidFill>
              </a:rPr>
              <a:t>("username", "</a:t>
            </a:r>
            <a:r>
              <a:rPr lang="en-US" sz="2400" b="1" dirty="0" err="1">
                <a:solidFill>
                  <a:srgbClr val="0070C0"/>
                </a:solidFill>
              </a:rPr>
              <a:t>RenukaMohanraj</a:t>
            </a:r>
            <a:r>
              <a:rPr lang="en-US" sz="2400" b="1" dirty="0">
                <a:solidFill>
                  <a:srgbClr val="0070C0"/>
                </a:solidFill>
              </a:rPr>
              <a:t>")</a:t>
            </a:r>
          </a:p>
          <a:p>
            <a:pPr marL="0" indent="0">
              <a:lnSpc>
                <a:spcPct val="120000"/>
              </a:lnSpc>
              <a:buNone/>
            </a:pPr>
            <a:r>
              <a:rPr lang="en-US" sz="2400" b="1" dirty="0">
                <a:solidFill>
                  <a:srgbClr val="0070C0"/>
                </a:solidFill>
              </a:rPr>
              <a:t>	</a:t>
            </a:r>
            <a:r>
              <a:rPr lang="en-US" sz="2400" b="1" dirty="0" err="1">
                <a:solidFill>
                  <a:srgbClr val="0070C0"/>
                </a:solidFill>
              </a:rPr>
              <a:t>editor.putBoolean</a:t>
            </a:r>
            <a:r>
              <a:rPr lang="en-US" sz="2400" b="1" dirty="0">
                <a:solidFill>
                  <a:srgbClr val="0070C0"/>
                </a:solidFill>
              </a:rPr>
              <a:t>(“authenticated”, true)</a:t>
            </a:r>
          </a:p>
          <a:p>
            <a:pPr marL="0" indent="0">
              <a:lnSpc>
                <a:spcPct val="120000"/>
              </a:lnSpc>
              <a:buNone/>
            </a:pPr>
            <a:r>
              <a:rPr lang="en-US" sz="2400" dirty="0"/>
              <a:t>We stored 2 key-value pairs. This is how your MyPrefs.xml should look s like :</a:t>
            </a:r>
          </a:p>
          <a:p>
            <a:pPr marL="400050" lvl="1" indent="0">
              <a:buNone/>
            </a:pPr>
            <a:r>
              <a:rPr lang="en-US" sz="2000" b="1" dirty="0">
                <a:solidFill>
                  <a:srgbClr val="0070C0"/>
                </a:solidFill>
              </a:rPr>
              <a:t>&lt;?xml version='1.0' encoding='utf-8' standalone='yes' ?&gt;</a:t>
            </a:r>
          </a:p>
          <a:p>
            <a:pPr marL="400050" lvl="1" indent="0">
              <a:buNone/>
            </a:pPr>
            <a:r>
              <a:rPr lang="en-US" sz="2000" b="1" dirty="0">
                <a:solidFill>
                  <a:srgbClr val="0070C0"/>
                </a:solidFill>
              </a:rPr>
              <a:t>&lt;map&gt;</a:t>
            </a:r>
          </a:p>
          <a:p>
            <a:pPr marL="400050" lvl="1" indent="0">
              <a:buNone/>
            </a:pPr>
            <a:r>
              <a:rPr lang="en-US" sz="2000" b="1" dirty="0">
                <a:solidFill>
                  <a:srgbClr val="0070C0"/>
                </a:solidFill>
              </a:rPr>
              <a:t>    &lt;string name="username"&gt;</a:t>
            </a:r>
            <a:r>
              <a:rPr lang="en-US" sz="2000" b="1" dirty="0" err="1">
                <a:solidFill>
                  <a:srgbClr val="0070C0"/>
                </a:solidFill>
              </a:rPr>
              <a:t>RenukaMohanraj</a:t>
            </a:r>
            <a:r>
              <a:rPr lang="en-US" sz="2000" b="1" dirty="0">
                <a:solidFill>
                  <a:srgbClr val="0070C0"/>
                </a:solidFill>
              </a:rPr>
              <a:t>&lt;/string&gt;</a:t>
            </a:r>
          </a:p>
          <a:p>
            <a:pPr marL="400050" lvl="1" indent="0">
              <a:buNone/>
            </a:pPr>
            <a:r>
              <a:rPr lang="en-US" sz="2000" b="1" dirty="0">
                <a:solidFill>
                  <a:srgbClr val="0070C0"/>
                </a:solidFill>
              </a:rPr>
              <a:t>    &lt;</a:t>
            </a:r>
            <a:r>
              <a:rPr lang="en-US" sz="2000" b="1" dirty="0" err="1">
                <a:solidFill>
                  <a:srgbClr val="0070C0"/>
                </a:solidFill>
              </a:rPr>
              <a:t>boolean</a:t>
            </a:r>
            <a:r>
              <a:rPr lang="en-US" sz="2000" b="1" dirty="0">
                <a:solidFill>
                  <a:srgbClr val="0070C0"/>
                </a:solidFill>
              </a:rPr>
              <a:t> name="authenticated"&gt; value="true" /&gt;</a:t>
            </a:r>
          </a:p>
          <a:p>
            <a:pPr marL="400050" lvl="1" indent="0">
              <a:buNone/>
            </a:pPr>
            <a:r>
              <a:rPr lang="en-US" sz="2000" b="1" dirty="0">
                <a:solidFill>
                  <a:srgbClr val="0070C0"/>
                </a:solidFill>
              </a:rPr>
              <a:t>&lt;/map&gt;</a:t>
            </a:r>
          </a:p>
          <a:p>
            <a:pPr marL="0" indent="0">
              <a:lnSpc>
                <a:spcPct val="120000"/>
              </a:lnSpc>
              <a:buNone/>
            </a:pPr>
            <a:r>
              <a:rPr lang="en-US" sz="2100" b="1" dirty="0"/>
              <a:t>Step 4 : </a:t>
            </a:r>
            <a:r>
              <a:rPr lang="en-US" sz="2400" dirty="0"/>
              <a:t>Finally, the apply() method of the Editor class is invoked to commit the changes back to the </a:t>
            </a:r>
            <a:r>
              <a:rPr lang="en-US" sz="2400" dirty="0" err="1"/>
              <a:t>SharedPreferences</a:t>
            </a:r>
            <a:r>
              <a:rPr lang="en-US" sz="2400" dirty="0"/>
              <a:t> object so that the values can be saved to persistent storage. </a:t>
            </a:r>
          </a:p>
          <a:p>
            <a:pPr marL="0" indent="0">
              <a:lnSpc>
                <a:spcPct val="120000"/>
              </a:lnSpc>
              <a:buNone/>
            </a:pPr>
            <a:r>
              <a:rPr lang="en-US" sz="2400" dirty="0"/>
              <a:t>	</a:t>
            </a:r>
            <a:r>
              <a:rPr lang="en-US" sz="2400" b="1" dirty="0" err="1">
                <a:solidFill>
                  <a:srgbClr val="0070C0"/>
                </a:solidFill>
              </a:rPr>
              <a:t>editor.apply</a:t>
            </a:r>
            <a:r>
              <a:rPr lang="en-US" sz="2400" b="1" dirty="0">
                <a:solidFill>
                  <a:srgbClr val="0070C0"/>
                </a:solidFill>
              </a:rPr>
              <a:t>();</a:t>
            </a:r>
          </a:p>
          <a:p>
            <a:pPr>
              <a:lnSpc>
                <a:spcPct val="120000"/>
              </a:lnSpc>
            </a:pPr>
            <a:r>
              <a:rPr lang="en-US" sz="2400" dirty="0"/>
              <a:t>If you want send as Object to Shared Preferences make use of JSON.</a:t>
            </a:r>
          </a:p>
          <a:p>
            <a:pPr marL="0" indent="0">
              <a:lnSpc>
                <a:spcPct val="120000"/>
              </a:lnSpc>
              <a:buNone/>
            </a:pPr>
            <a:endParaRPr lang="en-US" b="1" dirty="0">
              <a:solidFill>
                <a:schemeClr val="accent1">
                  <a:lumMod val="40000"/>
                  <a:lumOff val="60000"/>
                </a:schemeClr>
              </a:solidFill>
            </a:endParaRPr>
          </a:p>
          <a:p>
            <a:pPr marL="0" indent="0">
              <a:lnSpc>
                <a:spcPct val="120000"/>
              </a:lnSpc>
              <a:buNone/>
            </a:pPr>
            <a:endParaRPr lang="en-US" sz="2800" b="1" dirty="0">
              <a:solidFill>
                <a:schemeClr val="accent1">
                  <a:lumMod val="40000"/>
                  <a:lumOff val="60000"/>
                </a:schemeClr>
              </a:solidFill>
            </a:endParaRPr>
          </a:p>
        </p:txBody>
      </p:sp>
    </p:spTree>
    <p:extLst>
      <p:ext uri="{BB962C8B-B14F-4D97-AF65-F5344CB8AC3E}">
        <p14:creationId xmlns:p14="http://schemas.microsoft.com/office/powerpoint/2010/main" val="357563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5680"/>
          </a:xfrm>
        </p:spPr>
        <p:txBody>
          <a:bodyPr>
            <a:normAutofit/>
          </a:bodyPr>
          <a:lstStyle/>
          <a:p>
            <a:pPr algn="ctr"/>
            <a:r>
              <a:rPr lang="en-US" sz="4000" dirty="0"/>
              <a:t>Retrieving Preferences</a:t>
            </a:r>
          </a:p>
        </p:txBody>
      </p:sp>
      <p:sp>
        <p:nvSpPr>
          <p:cNvPr id="3" name="Content Placeholder 2"/>
          <p:cNvSpPr>
            <a:spLocks noGrp="1"/>
          </p:cNvSpPr>
          <p:nvPr>
            <p:ph idx="1"/>
          </p:nvPr>
        </p:nvSpPr>
        <p:spPr>
          <a:xfrm>
            <a:off x="304800" y="1447800"/>
            <a:ext cx="11658600" cy="5257800"/>
          </a:xfrm>
        </p:spPr>
        <p:txBody>
          <a:bodyPr>
            <a:normAutofit/>
          </a:bodyPr>
          <a:lstStyle/>
          <a:p>
            <a:r>
              <a:rPr lang="en-US" sz="2400" dirty="0"/>
              <a:t>Fetching the preferences is done directly on the </a:t>
            </a:r>
            <a:r>
              <a:rPr lang="en-US" sz="2400" dirty="0" err="1"/>
              <a:t>SharedPreferences</a:t>
            </a:r>
            <a:r>
              <a:rPr lang="en-US" sz="2400" dirty="0"/>
              <a:t> object. </a:t>
            </a:r>
          </a:p>
          <a:p>
            <a:r>
              <a:rPr lang="en-US" sz="2400" dirty="0"/>
              <a:t>So </a:t>
            </a:r>
            <a:r>
              <a:rPr lang="en-US" sz="2400" dirty="0" err="1"/>
              <a:t>SharedPreferences.Editor</a:t>
            </a:r>
            <a:r>
              <a:rPr lang="en-US" sz="2400" dirty="0"/>
              <a:t> is not required. </a:t>
            </a:r>
          </a:p>
          <a:p>
            <a:r>
              <a:rPr lang="en-US" sz="2400" dirty="0"/>
              <a:t>There are several get methods for this job like </a:t>
            </a:r>
            <a:r>
              <a:rPr lang="en-US" sz="2400" dirty="0" err="1"/>
              <a:t>getBoolean</a:t>
            </a:r>
            <a:r>
              <a:rPr lang="en-US" sz="2400" dirty="0"/>
              <a:t>(), </a:t>
            </a:r>
            <a:r>
              <a:rPr lang="en-US" sz="2400" dirty="0" err="1"/>
              <a:t>getFloat</a:t>
            </a:r>
            <a:r>
              <a:rPr lang="en-US" sz="2400" dirty="0"/>
              <a:t>(), </a:t>
            </a:r>
            <a:r>
              <a:rPr lang="en-US" sz="2400" dirty="0" err="1"/>
              <a:t>getInt</a:t>
            </a:r>
            <a:r>
              <a:rPr lang="en-US" sz="2400" dirty="0"/>
              <a:t>(), </a:t>
            </a:r>
            <a:r>
              <a:rPr lang="en-US" sz="2400" dirty="0" err="1"/>
              <a:t>getLong</a:t>
            </a:r>
            <a:r>
              <a:rPr lang="en-US" sz="2400" dirty="0"/>
              <a:t>(), and </a:t>
            </a:r>
            <a:r>
              <a:rPr lang="en-US" sz="2400" dirty="0" err="1"/>
              <a:t>getString</a:t>
            </a:r>
            <a:r>
              <a:rPr lang="en-US" sz="2400" dirty="0"/>
              <a:t>(). </a:t>
            </a:r>
          </a:p>
          <a:p>
            <a:r>
              <a:rPr lang="en-US" sz="2400" dirty="0"/>
              <a:t>All of them accept two arguments where the first is the name of the key while the second non-optional one is the default value to return if the preference does not exist (is undefined).</a:t>
            </a:r>
          </a:p>
          <a:p>
            <a:pPr marL="0" indent="0">
              <a:buNone/>
            </a:pPr>
            <a:r>
              <a:rPr lang="en-US" sz="2400" b="1" dirty="0" err="1">
                <a:solidFill>
                  <a:srgbClr val="0070C0"/>
                </a:solidFill>
              </a:rPr>
              <a:t>val</a:t>
            </a:r>
            <a:r>
              <a:rPr lang="en-US" sz="2400" b="1" dirty="0">
                <a:solidFill>
                  <a:srgbClr val="0070C0"/>
                </a:solidFill>
              </a:rPr>
              <a:t> </a:t>
            </a:r>
            <a:r>
              <a:rPr lang="en-US" sz="2400" b="1" dirty="0" err="1">
                <a:solidFill>
                  <a:srgbClr val="0070C0"/>
                </a:solidFill>
              </a:rPr>
              <a:t>prefs</a:t>
            </a:r>
            <a:r>
              <a:rPr lang="en-US" sz="2400" b="1" dirty="0">
                <a:solidFill>
                  <a:srgbClr val="0070C0"/>
                </a:solidFill>
              </a:rPr>
              <a:t> = </a:t>
            </a:r>
            <a:r>
              <a:rPr lang="en-US" sz="2400" b="1" dirty="0" err="1">
                <a:solidFill>
                  <a:srgbClr val="0070C0"/>
                </a:solidFill>
              </a:rPr>
              <a:t>getSharedPreferences</a:t>
            </a:r>
            <a:r>
              <a:rPr lang="en-US" sz="2400" b="1" dirty="0">
                <a:solidFill>
                  <a:srgbClr val="0070C0"/>
                </a:solidFill>
              </a:rPr>
              <a:t>("</a:t>
            </a:r>
            <a:r>
              <a:rPr lang="en-US" sz="2400" b="1" dirty="0" err="1">
                <a:solidFill>
                  <a:srgbClr val="0070C0"/>
                </a:solidFill>
              </a:rPr>
              <a:t>MyPrefs</a:t>
            </a:r>
            <a:r>
              <a:rPr lang="en-US" sz="2400" b="1" dirty="0">
                <a:solidFill>
                  <a:srgbClr val="0070C0"/>
                </a:solidFill>
              </a:rPr>
              <a:t>", </a:t>
            </a:r>
            <a:r>
              <a:rPr lang="en-US" sz="2400" b="1" dirty="0" err="1">
                <a:solidFill>
                  <a:srgbClr val="0070C0"/>
                </a:solidFill>
              </a:rPr>
              <a:t>Context.MODE_PRIVATE</a:t>
            </a:r>
            <a:r>
              <a:rPr lang="en-US" sz="2400" b="1" dirty="0">
                <a:solidFill>
                  <a:srgbClr val="0070C0"/>
                </a:solidFill>
              </a:rPr>
              <a:t>)</a:t>
            </a:r>
          </a:p>
          <a:p>
            <a:pPr marL="0" indent="0">
              <a:buNone/>
            </a:pPr>
            <a:r>
              <a:rPr lang="en-US" sz="2400" b="1" dirty="0" err="1">
                <a:solidFill>
                  <a:srgbClr val="0070C0"/>
                </a:solidFill>
              </a:rPr>
              <a:t>val</a:t>
            </a:r>
            <a:r>
              <a:rPr lang="en-US" sz="2400" b="1" dirty="0">
                <a:solidFill>
                  <a:srgbClr val="0070C0"/>
                </a:solidFill>
              </a:rPr>
              <a:t> username = </a:t>
            </a:r>
            <a:r>
              <a:rPr lang="en-US" sz="2400" b="1" dirty="0" err="1">
                <a:solidFill>
                  <a:srgbClr val="0070C0"/>
                </a:solidFill>
              </a:rPr>
              <a:t>prefs.getString</a:t>
            </a:r>
            <a:r>
              <a:rPr lang="en-US" sz="2400" b="1" dirty="0">
                <a:solidFill>
                  <a:srgbClr val="0070C0"/>
                </a:solidFill>
              </a:rPr>
              <a:t>("username", "")</a:t>
            </a:r>
          </a:p>
          <a:p>
            <a:pPr marL="0" indent="0">
              <a:buNone/>
            </a:pPr>
            <a:r>
              <a:rPr lang="en-US" sz="2400" b="1" dirty="0" err="1">
                <a:solidFill>
                  <a:srgbClr val="0070C0"/>
                </a:solidFill>
              </a:rPr>
              <a:t>val</a:t>
            </a:r>
            <a:r>
              <a:rPr lang="en-US" sz="2400" b="1" dirty="0">
                <a:solidFill>
                  <a:srgbClr val="0070C0"/>
                </a:solidFill>
              </a:rPr>
              <a:t> </a:t>
            </a:r>
            <a:r>
              <a:rPr lang="en-US" sz="2400" b="1" dirty="0" err="1">
                <a:solidFill>
                  <a:srgbClr val="0070C0"/>
                </a:solidFill>
              </a:rPr>
              <a:t>logged_in</a:t>
            </a:r>
            <a:r>
              <a:rPr lang="en-US" sz="2400" b="1" dirty="0">
                <a:solidFill>
                  <a:srgbClr val="0070C0"/>
                </a:solidFill>
              </a:rPr>
              <a:t> = </a:t>
            </a:r>
            <a:r>
              <a:rPr lang="en-US" sz="2400" b="1" dirty="0" err="1">
                <a:solidFill>
                  <a:srgbClr val="0070C0"/>
                </a:solidFill>
              </a:rPr>
              <a:t>prefs.getBoolean</a:t>
            </a:r>
            <a:r>
              <a:rPr lang="en-US" sz="2400" b="1" dirty="0">
                <a:solidFill>
                  <a:srgbClr val="0070C0"/>
                </a:solidFill>
              </a:rPr>
              <a:t>("</a:t>
            </a:r>
            <a:r>
              <a:rPr lang="en-US" sz="2400" b="1" dirty="0" err="1">
                <a:solidFill>
                  <a:srgbClr val="0070C0"/>
                </a:solidFill>
              </a:rPr>
              <a:t>logged_in</a:t>
            </a:r>
            <a:r>
              <a:rPr lang="en-US" sz="2400" b="1" dirty="0">
                <a:solidFill>
                  <a:srgbClr val="0070C0"/>
                </a:solidFill>
              </a:rPr>
              <a:t>", false)</a:t>
            </a:r>
          </a:p>
          <a:p>
            <a:pPr marL="0" indent="0">
              <a:buNone/>
            </a:pPr>
            <a:r>
              <a:rPr lang="en-US" sz="2400" dirty="0"/>
              <a:t> </a:t>
            </a:r>
          </a:p>
          <a:p>
            <a:endParaRPr lang="en-US" sz="2800" dirty="0"/>
          </a:p>
          <a:p>
            <a:pPr marL="0" indent="0">
              <a:lnSpc>
                <a:spcPct val="150000"/>
              </a:lnSpc>
              <a:buNone/>
            </a:pPr>
            <a:endParaRPr lang="en-US" sz="2000" dirty="0">
              <a:solidFill>
                <a:schemeClr val="tx2">
                  <a:lumMod val="50000"/>
                </a:schemeClr>
              </a:solidFill>
            </a:endParaRPr>
          </a:p>
          <a:p>
            <a:pPr marL="0" indent="0">
              <a:lnSpc>
                <a:spcPct val="150000"/>
              </a:lnSpc>
              <a:buNone/>
            </a:pPr>
            <a:endParaRPr lang="en-US" sz="2000" dirty="0">
              <a:solidFill>
                <a:srgbClr val="FFC000"/>
              </a:solidFill>
            </a:endParaRPr>
          </a:p>
          <a:p>
            <a:pPr>
              <a:lnSpc>
                <a:spcPct val="150000"/>
              </a:lnSpc>
            </a:pPr>
            <a:endParaRPr lang="en-US" sz="2000" dirty="0">
              <a:solidFill>
                <a:srgbClr val="FFC000"/>
              </a:solidFill>
            </a:endParaRPr>
          </a:p>
          <a:p>
            <a:pPr>
              <a:lnSpc>
                <a:spcPct val="150000"/>
              </a:lnSpc>
            </a:pPr>
            <a:endParaRPr lang="en-US" sz="2000" dirty="0"/>
          </a:p>
        </p:txBody>
      </p:sp>
    </p:spTree>
    <p:extLst>
      <p:ext uri="{BB962C8B-B14F-4D97-AF65-F5344CB8AC3E}">
        <p14:creationId xmlns:p14="http://schemas.microsoft.com/office/powerpoint/2010/main" val="158015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pPr algn="ctr"/>
            <a:r>
              <a:rPr lang="en-US" sz="4000" dirty="0"/>
              <a:t>Updating Preferences</a:t>
            </a:r>
          </a:p>
        </p:txBody>
      </p:sp>
      <p:sp>
        <p:nvSpPr>
          <p:cNvPr id="3" name="Content Placeholder 2"/>
          <p:cNvSpPr>
            <a:spLocks noGrp="1"/>
          </p:cNvSpPr>
          <p:nvPr>
            <p:ph idx="1"/>
          </p:nvPr>
        </p:nvSpPr>
        <p:spPr>
          <a:xfrm>
            <a:off x="304800" y="1447800"/>
            <a:ext cx="11734800" cy="5105400"/>
          </a:xfrm>
        </p:spPr>
        <p:txBody>
          <a:bodyPr>
            <a:normAutofit fontScale="85000" lnSpcReduction="10000"/>
          </a:bodyPr>
          <a:lstStyle/>
          <a:p>
            <a:pPr>
              <a:lnSpc>
                <a:spcPct val="120000"/>
              </a:lnSpc>
            </a:pPr>
            <a:r>
              <a:rPr lang="en-US" sz="2600" dirty="0"/>
              <a:t>Updating the preferences is similar to the setting them that we just learnt a bit back.</a:t>
            </a:r>
          </a:p>
          <a:p>
            <a:pPr>
              <a:lnSpc>
                <a:spcPct val="120000"/>
              </a:lnSpc>
            </a:pPr>
            <a:r>
              <a:rPr lang="en-US" sz="2600" dirty="0"/>
              <a:t> Get the </a:t>
            </a:r>
            <a:r>
              <a:rPr lang="en-US" sz="2600" dirty="0" err="1"/>
              <a:t>SharedPreferences.Editor</a:t>
            </a:r>
            <a:r>
              <a:rPr lang="en-US" sz="2600" dirty="0"/>
              <a:t> object, set values using the put*() methods and then commit your changes.</a:t>
            </a:r>
          </a:p>
          <a:p>
            <a:pPr marL="0" indent="0">
              <a:lnSpc>
                <a:spcPct val="120000"/>
              </a:lnSpc>
              <a:buNone/>
            </a:pPr>
            <a:r>
              <a:rPr lang="en-US" sz="2600" b="1" dirty="0" err="1">
                <a:solidFill>
                  <a:srgbClr val="0070C0"/>
                </a:solidFill>
              </a:rPr>
              <a:t>val</a:t>
            </a:r>
            <a:r>
              <a:rPr lang="en-US" sz="2600" b="1" dirty="0">
                <a:solidFill>
                  <a:srgbClr val="0070C0"/>
                </a:solidFill>
              </a:rPr>
              <a:t> </a:t>
            </a:r>
            <a:r>
              <a:rPr lang="en-US" sz="2600" b="1" dirty="0" err="1">
                <a:solidFill>
                  <a:srgbClr val="0070C0"/>
                </a:solidFill>
              </a:rPr>
              <a:t>pref</a:t>
            </a:r>
            <a:r>
              <a:rPr lang="en-US" sz="2600" b="1" dirty="0">
                <a:solidFill>
                  <a:srgbClr val="0070C0"/>
                </a:solidFill>
              </a:rPr>
              <a:t> = </a:t>
            </a:r>
            <a:r>
              <a:rPr lang="en-US" sz="2600" b="1" dirty="0" err="1">
                <a:solidFill>
                  <a:srgbClr val="0070C0"/>
                </a:solidFill>
              </a:rPr>
              <a:t>getSharedPreferences</a:t>
            </a:r>
            <a:r>
              <a:rPr lang="en-US" sz="2600" b="1" dirty="0">
                <a:solidFill>
                  <a:srgbClr val="0070C0"/>
                </a:solidFill>
              </a:rPr>
              <a:t>("</a:t>
            </a:r>
            <a:r>
              <a:rPr lang="en-US" sz="2600" b="1" dirty="0" err="1">
                <a:solidFill>
                  <a:srgbClr val="0070C0"/>
                </a:solidFill>
              </a:rPr>
              <a:t>MyPrefs</a:t>
            </a:r>
            <a:r>
              <a:rPr lang="en-US" sz="2600" b="1" dirty="0">
                <a:solidFill>
                  <a:srgbClr val="0070C0"/>
                </a:solidFill>
              </a:rPr>
              <a:t>", </a:t>
            </a:r>
            <a:r>
              <a:rPr lang="en-US" sz="2600" b="1" dirty="0" err="1">
                <a:solidFill>
                  <a:srgbClr val="0070C0"/>
                </a:solidFill>
              </a:rPr>
              <a:t>Context.MODE_PRIVATE</a:t>
            </a:r>
            <a:r>
              <a:rPr lang="en-US" sz="2600" b="1" dirty="0">
                <a:solidFill>
                  <a:srgbClr val="0070C0"/>
                </a:solidFill>
              </a:rPr>
              <a:t>)</a:t>
            </a:r>
          </a:p>
          <a:p>
            <a:pPr marL="0" indent="0">
              <a:lnSpc>
                <a:spcPct val="120000"/>
              </a:lnSpc>
              <a:buNone/>
            </a:pPr>
            <a:r>
              <a:rPr lang="en-US" sz="2600" dirty="0"/>
              <a:t> // We need an editor object to make changes</a:t>
            </a:r>
          </a:p>
          <a:p>
            <a:pPr marL="0" indent="0">
              <a:lnSpc>
                <a:spcPct val="120000"/>
              </a:lnSpc>
              <a:buNone/>
            </a:pPr>
            <a:r>
              <a:rPr lang="en-US" sz="2600" b="1" dirty="0" err="1">
                <a:solidFill>
                  <a:srgbClr val="0070C0"/>
                </a:solidFill>
              </a:rPr>
              <a:t>val</a:t>
            </a:r>
            <a:r>
              <a:rPr lang="en-US" sz="2600" b="1" dirty="0">
                <a:solidFill>
                  <a:srgbClr val="0070C0"/>
                </a:solidFill>
              </a:rPr>
              <a:t> edit = </a:t>
            </a:r>
            <a:r>
              <a:rPr lang="en-US" sz="2600" b="1" dirty="0" err="1">
                <a:solidFill>
                  <a:srgbClr val="0070C0"/>
                </a:solidFill>
              </a:rPr>
              <a:t>prefs.edit</a:t>
            </a:r>
            <a:r>
              <a:rPr lang="en-US" sz="2600" b="1" dirty="0">
                <a:solidFill>
                  <a:srgbClr val="0070C0"/>
                </a:solidFill>
              </a:rPr>
              <a:t>();</a:t>
            </a:r>
          </a:p>
          <a:p>
            <a:pPr marL="0" indent="0">
              <a:lnSpc>
                <a:spcPct val="120000"/>
              </a:lnSpc>
              <a:buNone/>
            </a:pPr>
            <a:r>
              <a:rPr lang="en-US" sz="2600" dirty="0"/>
              <a:t> // Modify the Stored data</a:t>
            </a:r>
          </a:p>
          <a:p>
            <a:pPr marL="0" indent="0">
              <a:lnSpc>
                <a:spcPct val="120000"/>
              </a:lnSpc>
              <a:buNone/>
            </a:pPr>
            <a:r>
              <a:rPr lang="en-US" sz="2600" b="1" dirty="0" err="1">
                <a:solidFill>
                  <a:srgbClr val="0070C0"/>
                </a:solidFill>
              </a:rPr>
              <a:t>edit.putString</a:t>
            </a:r>
            <a:r>
              <a:rPr lang="en-US" sz="2600" b="1" dirty="0">
                <a:solidFill>
                  <a:srgbClr val="0070C0"/>
                </a:solidFill>
              </a:rPr>
              <a:t>("username", “Renuka")</a:t>
            </a:r>
          </a:p>
          <a:p>
            <a:pPr marL="0" indent="0">
              <a:lnSpc>
                <a:spcPct val="120000"/>
              </a:lnSpc>
              <a:buNone/>
            </a:pPr>
            <a:r>
              <a:rPr lang="en-US" sz="2600" b="1" dirty="0" err="1">
                <a:solidFill>
                  <a:srgbClr val="0070C0"/>
                </a:solidFill>
              </a:rPr>
              <a:t>edit.putBoolean</a:t>
            </a:r>
            <a:r>
              <a:rPr lang="en-US" sz="2600" b="1" dirty="0">
                <a:solidFill>
                  <a:srgbClr val="0070C0"/>
                </a:solidFill>
              </a:rPr>
              <a:t>("</a:t>
            </a:r>
            <a:r>
              <a:rPr lang="en-US" sz="2600" b="1" dirty="0" err="1">
                <a:solidFill>
                  <a:srgbClr val="0070C0"/>
                </a:solidFill>
              </a:rPr>
              <a:t>logged_in</a:t>
            </a:r>
            <a:r>
              <a:rPr lang="en-US" sz="2600" b="1" dirty="0">
                <a:solidFill>
                  <a:srgbClr val="0070C0"/>
                </a:solidFill>
              </a:rPr>
              <a:t>", false)</a:t>
            </a:r>
          </a:p>
          <a:p>
            <a:pPr marL="0" indent="0">
              <a:lnSpc>
                <a:spcPct val="120000"/>
              </a:lnSpc>
              <a:buNone/>
            </a:pPr>
            <a:r>
              <a:rPr lang="en-US" sz="2600" dirty="0"/>
              <a:t> // Commit the changes</a:t>
            </a:r>
          </a:p>
          <a:p>
            <a:pPr marL="0" indent="0">
              <a:lnSpc>
                <a:spcPct val="120000"/>
              </a:lnSpc>
              <a:buNone/>
            </a:pPr>
            <a:r>
              <a:rPr lang="en-US" sz="2600" b="1" dirty="0" err="1">
                <a:solidFill>
                  <a:srgbClr val="0070C0"/>
                </a:solidFill>
              </a:rPr>
              <a:t>edit.apply</a:t>
            </a:r>
            <a:r>
              <a:rPr lang="en-US" sz="2600" b="1" dirty="0">
                <a:solidFill>
                  <a:srgbClr val="0070C0"/>
                </a:solidFill>
              </a:rPr>
              <a:t>()</a:t>
            </a:r>
          </a:p>
          <a:p>
            <a:pPr marL="0" indent="0">
              <a:lnSpc>
                <a:spcPct val="150000"/>
              </a:lnSpc>
              <a:buNone/>
            </a:pPr>
            <a:endParaRPr lang="en-US" sz="2000" dirty="0">
              <a:solidFill>
                <a:srgbClr val="FFC000"/>
              </a:solidFill>
            </a:endParaRPr>
          </a:p>
          <a:p>
            <a:pPr>
              <a:lnSpc>
                <a:spcPct val="150000"/>
              </a:lnSpc>
            </a:pPr>
            <a:endParaRPr lang="en-US" sz="2000" dirty="0">
              <a:solidFill>
                <a:srgbClr val="FFC000"/>
              </a:solidFill>
            </a:endParaRPr>
          </a:p>
          <a:p>
            <a:pPr>
              <a:lnSpc>
                <a:spcPct val="150000"/>
              </a:lnSpc>
            </a:pPr>
            <a:endParaRPr lang="en-US" sz="2000" dirty="0"/>
          </a:p>
        </p:txBody>
      </p:sp>
    </p:spTree>
    <p:extLst>
      <p:ext uri="{BB962C8B-B14F-4D97-AF65-F5344CB8AC3E}">
        <p14:creationId xmlns:p14="http://schemas.microsoft.com/office/powerpoint/2010/main" val="416360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114630" y="5465348"/>
            <a:ext cx="3955093" cy="669414"/>
          </a:xfrm>
          <a:prstGeom prst="rect">
            <a:avLst/>
          </a:prstGeom>
          <a:noFill/>
        </p:spPr>
        <p:txBody>
          <a:bodyPr wrap="square" rtlCol="0">
            <a:spAutoFit/>
          </a:bodyPr>
          <a:lstStyle/>
          <a:p>
            <a:pPr algn="ctr" defTabSz="685800"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Maharishi International </a:t>
            </a:r>
          </a:p>
          <a:p>
            <a:pPr algn="ctr" defTabSz="685800"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University </a:t>
            </a:r>
          </a:p>
          <a:p>
            <a:pPr algn="ctr" defTabSz="685800" eaLnBrk="0" fontAlgn="base" hangingPunct="0">
              <a:spcBef>
                <a:spcPct val="0"/>
              </a:spcBef>
              <a:spcAft>
                <a:spcPct val="0"/>
              </a:spcAft>
              <a:defRPr/>
            </a:pPr>
            <a:endParaRPr lang="en-US" sz="1200" dirty="0">
              <a:solidFill>
                <a:srgbClr val="F5FFFF"/>
              </a:solidFill>
              <a:latin typeface="Gill Sans Light" charset="0"/>
              <a:ea typeface="Gill Sans Light" charset="0"/>
              <a:cs typeface="Gill Sans Light" charset="0"/>
            </a:endParaRPr>
          </a:p>
        </p:txBody>
      </p:sp>
      <p:sp>
        <p:nvSpPr>
          <p:cNvPr id="6" name="Rectangle 5"/>
          <p:cNvSpPr/>
          <p:nvPr/>
        </p:nvSpPr>
        <p:spPr>
          <a:xfrm>
            <a:off x="1524000" y="1286308"/>
            <a:ext cx="9144000" cy="144005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defRPr/>
            </a:pPr>
            <a:endParaRPr lang="en-US" sz="3300">
              <a:solidFill>
                <a:srgbClr val="FED152">
                  <a:lumMod val="60000"/>
                  <a:lumOff val="40000"/>
                </a:srgbClr>
              </a:solidFill>
              <a:latin typeface="Gill Sans" charset="0"/>
              <a:ea typeface="Gill Sans" charset="0"/>
              <a:cs typeface="Gill Sans" charset="0"/>
            </a:endParaRPr>
          </a:p>
        </p:txBody>
      </p:sp>
      <p:sp>
        <p:nvSpPr>
          <p:cNvPr id="3" name="Subtitle 2"/>
          <p:cNvSpPr>
            <a:spLocks noGrp="1"/>
          </p:cNvSpPr>
          <p:nvPr>
            <p:ph type="subTitle" idx="1"/>
          </p:nvPr>
        </p:nvSpPr>
        <p:spPr>
          <a:xfrm>
            <a:off x="1676401" y="3008062"/>
            <a:ext cx="8839200" cy="1241822"/>
          </a:xfrm>
        </p:spPr>
        <p:txBody>
          <a:bodyPr>
            <a:normAutofit fontScale="32500" lnSpcReduction="20000"/>
          </a:bodyPr>
          <a:lstStyle/>
          <a:p>
            <a:pPr>
              <a:lnSpc>
                <a:spcPct val="100000"/>
              </a:lnSpc>
            </a:pPr>
            <a:r>
              <a:rPr lang="en-US" sz="9600" dirty="0"/>
              <a:t>Lesson 8</a:t>
            </a:r>
          </a:p>
          <a:p>
            <a:pPr>
              <a:lnSpc>
                <a:spcPct val="100000"/>
              </a:lnSpc>
            </a:pPr>
            <a:r>
              <a:rPr lang="en-US" sz="9600" dirty="0"/>
              <a:t>WebView, Shared Preferences and JSON</a:t>
            </a:r>
            <a:br>
              <a:rPr lang="en-US" sz="2100" dirty="0"/>
            </a:br>
            <a:endParaRPr lang="en-US" sz="2100" dirty="0"/>
          </a:p>
        </p:txBody>
      </p:sp>
      <p:sp>
        <p:nvSpPr>
          <p:cNvPr id="12" name="TextBox 11"/>
          <p:cNvSpPr txBox="1"/>
          <p:nvPr/>
        </p:nvSpPr>
        <p:spPr>
          <a:xfrm>
            <a:off x="2178978" y="1487211"/>
            <a:ext cx="7983020" cy="1077218"/>
          </a:xfrm>
          <a:prstGeom prst="rect">
            <a:avLst/>
          </a:prstGeom>
          <a:noFill/>
        </p:spPr>
        <p:txBody>
          <a:bodyPr wrap="square" rtlCol="0">
            <a:spAutoFit/>
          </a:bodyPr>
          <a:lstStyle/>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Mobile Device Programming</a:t>
            </a:r>
            <a:endParaRPr lang="en-US" sz="3300" dirty="0">
              <a:solidFill>
                <a:srgbClr val="0F62A9"/>
              </a:solidFill>
              <a:latin typeface="Arial" charset="0"/>
              <a:ea typeface="ＭＳ Ｐゴシック" charset="-128"/>
            </a:endParaRPr>
          </a:p>
        </p:txBody>
      </p:sp>
      <p:pic>
        <p:nvPicPr>
          <p:cNvPr id="11" name="Picture 10">
            <a:extLst>
              <a:ext uri="{FF2B5EF4-FFF2-40B4-BE49-F238E27FC236}">
                <a16:creationId xmlns:a16="http://schemas.microsoft.com/office/drawing/2014/main" id="{C8996946-CEA5-4242-9300-30BD0B867538}"/>
              </a:ext>
            </a:extLst>
          </p:cNvPr>
          <p:cNvPicPr>
            <a:picLocks noChangeAspect="1"/>
          </p:cNvPicPr>
          <p:nvPr/>
        </p:nvPicPr>
        <p:blipFill>
          <a:blip r:embed="rId2"/>
          <a:stretch>
            <a:fillRect/>
          </a:stretch>
        </p:blipFill>
        <p:spPr>
          <a:xfrm rot="10800000">
            <a:off x="1506304" y="737835"/>
            <a:ext cx="9151536" cy="5668045"/>
          </a:xfrm>
          <a:prstGeom prst="rect">
            <a:avLst/>
          </a:prstGeom>
        </p:spPr>
      </p:pic>
      <p:pic>
        <p:nvPicPr>
          <p:cNvPr id="5" name="Picture 4" descr="A picture containing company name&#10;&#10;Description automatically generated">
            <a:extLst>
              <a:ext uri="{FF2B5EF4-FFF2-40B4-BE49-F238E27FC236}">
                <a16:creationId xmlns:a16="http://schemas.microsoft.com/office/drawing/2014/main" id="{2E70FFD5-ABFA-4015-A888-819CD96B6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343400"/>
            <a:ext cx="1689100" cy="1581150"/>
          </a:xfrm>
          <a:prstGeom prst="rect">
            <a:avLst/>
          </a:prstGeom>
        </p:spPr>
      </p:pic>
    </p:spTree>
    <p:extLst>
      <p:ext uri="{BB962C8B-B14F-4D97-AF65-F5344CB8AC3E}">
        <p14:creationId xmlns:p14="http://schemas.microsoft.com/office/powerpoint/2010/main" val="41928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19200"/>
          </a:xfrm>
        </p:spPr>
        <p:txBody>
          <a:bodyPr>
            <a:normAutofit/>
          </a:bodyPr>
          <a:lstStyle/>
          <a:p>
            <a:pPr algn="ctr"/>
            <a:r>
              <a:rPr lang="en-US" sz="4000" dirty="0"/>
              <a:t>Deleting Preferences &amp; Contains check</a:t>
            </a:r>
          </a:p>
        </p:txBody>
      </p:sp>
      <p:sp>
        <p:nvSpPr>
          <p:cNvPr id="3" name="Content Placeholder 2"/>
          <p:cNvSpPr>
            <a:spLocks noGrp="1"/>
          </p:cNvSpPr>
          <p:nvPr>
            <p:ph idx="1"/>
          </p:nvPr>
        </p:nvSpPr>
        <p:spPr>
          <a:xfrm>
            <a:off x="152400" y="1447800"/>
            <a:ext cx="11658600" cy="5105400"/>
          </a:xfrm>
        </p:spPr>
        <p:txBody>
          <a:bodyPr>
            <a:normAutofit/>
          </a:bodyPr>
          <a:lstStyle/>
          <a:p>
            <a:pPr>
              <a:lnSpc>
                <a:spcPct val="110000"/>
              </a:lnSpc>
            </a:pPr>
            <a:r>
              <a:rPr lang="en-US" sz="2400" dirty="0"/>
              <a:t>Deleting a particular preference is very simple. Just call the remove() method and commit your changes.</a:t>
            </a:r>
          </a:p>
          <a:p>
            <a:pPr marL="0" indent="0">
              <a:lnSpc>
                <a:spcPct val="110000"/>
              </a:lnSpc>
              <a:buNone/>
            </a:pPr>
            <a:r>
              <a:rPr lang="en-US" sz="2400" dirty="0"/>
              <a:t>// Remove a key</a:t>
            </a:r>
          </a:p>
          <a:p>
            <a:pPr marL="0" indent="0">
              <a:lnSpc>
                <a:spcPct val="110000"/>
              </a:lnSpc>
              <a:buNone/>
            </a:pPr>
            <a:r>
              <a:rPr lang="en-US" sz="2400" dirty="0"/>
              <a:t>	</a:t>
            </a:r>
            <a:r>
              <a:rPr lang="en-US" sz="2400" b="1" dirty="0" err="1">
                <a:solidFill>
                  <a:srgbClr val="0070C0"/>
                </a:solidFill>
              </a:rPr>
              <a:t>prefs.remove</a:t>
            </a:r>
            <a:r>
              <a:rPr lang="en-US" sz="2400" b="1" dirty="0">
                <a:solidFill>
                  <a:srgbClr val="0070C0"/>
                </a:solidFill>
              </a:rPr>
              <a:t>("username")</a:t>
            </a:r>
          </a:p>
          <a:p>
            <a:pPr marL="0" indent="0">
              <a:lnSpc>
                <a:spcPct val="110000"/>
              </a:lnSpc>
              <a:buNone/>
            </a:pPr>
            <a:r>
              <a:rPr lang="en-US" sz="2400" dirty="0"/>
              <a:t> // Commit changes</a:t>
            </a:r>
          </a:p>
          <a:p>
            <a:pPr marL="0" indent="0">
              <a:lnSpc>
                <a:spcPct val="110000"/>
              </a:lnSpc>
              <a:buNone/>
            </a:pPr>
            <a:r>
              <a:rPr lang="en-US" sz="2400" dirty="0"/>
              <a:t>	</a:t>
            </a:r>
            <a:r>
              <a:rPr lang="en-US" sz="2400" b="1" dirty="0" err="1">
                <a:solidFill>
                  <a:srgbClr val="0070C0"/>
                </a:solidFill>
              </a:rPr>
              <a:t>prefs.apply</a:t>
            </a:r>
            <a:r>
              <a:rPr lang="en-US" sz="2400" b="1" dirty="0">
                <a:solidFill>
                  <a:srgbClr val="0070C0"/>
                </a:solidFill>
              </a:rPr>
              <a:t>()</a:t>
            </a:r>
          </a:p>
          <a:p>
            <a:pPr fontAlgn="base">
              <a:lnSpc>
                <a:spcPct val="110000"/>
              </a:lnSpc>
            </a:pPr>
            <a:r>
              <a:rPr lang="en-US" sz="2400" dirty="0"/>
              <a:t>You can check the exists or not by using the contains method on your </a:t>
            </a:r>
            <a:r>
              <a:rPr lang="en-US" sz="2400" dirty="0" err="1"/>
              <a:t>SharedPreferences</a:t>
            </a:r>
            <a:r>
              <a:rPr lang="en-US" sz="2400" dirty="0"/>
              <a:t> instance:</a:t>
            </a:r>
          </a:p>
          <a:p>
            <a:pPr marL="0" indent="0">
              <a:lnSpc>
                <a:spcPct val="110000"/>
              </a:lnSpc>
              <a:buNone/>
            </a:pPr>
            <a:r>
              <a:rPr lang="en-US" sz="2400" dirty="0"/>
              <a:t>// Check the key exist or not</a:t>
            </a:r>
          </a:p>
          <a:p>
            <a:pPr marL="0" indent="0">
              <a:lnSpc>
                <a:spcPct val="110000"/>
              </a:lnSpc>
              <a:buNone/>
            </a:pPr>
            <a:r>
              <a:rPr lang="en-US" sz="2400" b="1" dirty="0" err="1">
                <a:solidFill>
                  <a:srgbClr val="0070C0"/>
                </a:solidFill>
              </a:rPr>
              <a:t>boolean</a:t>
            </a:r>
            <a:r>
              <a:rPr lang="en-US" sz="2400" b="1" dirty="0">
                <a:solidFill>
                  <a:srgbClr val="0070C0"/>
                </a:solidFill>
              </a:rPr>
              <a:t> </a:t>
            </a:r>
            <a:r>
              <a:rPr lang="en-US" sz="2400" b="1" dirty="0" err="1">
                <a:solidFill>
                  <a:srgbClr val="0070C0"/>
                </a:solidFill>
              </a:rPr>
              <a:t>hasUser</a:t>
            </a:r>
            <a:r>
              <a:rPr lang="en-US" sz="2400" b="1" dirty="0">
                <a:solidFill>
                  <a:srgbClr val="0070C0"/>
                </a:solidFill>
              </a:rPr>
              <a:t> = </a:t>
            </a:r>
            <a:r>
              <a:rPr lang="en-US" sz="2400" b="1" dirty="0" err="1">
                <a:solidFill>
                  <a:srgbClr val="0070C0"/>
                </a:solidFill>
              </a:rPr>
              <a:t>preference.contains</a:t>
            </a:r>
            <a:r>
              <a:rPr lang="en-US" sz="2400" b="1" dirty="0">
                <a:solidFill>
                  <a:srgbClr val="0070C0"/>
                </a:solidFill>
              </a:rPr>
              <a:t>("username")</a:t>
            </a:r>
          </a:p>
          <a:p>
            <a:pPr marL="0" indent="0">
              <a:lnSpc>
                <a:spcPct val="150000"/>
              </a:lnSpc>
              <a:buNone/>
            </a:pPr>
            <a:endParaRPr lang="en-US" sz="2000" dirty="0">
              <a:solidFill>
                <a:srgbClr val="FFC000"/>
              </a:solidFill>
            </a:endParaRPr>
          </a:p>
          <a:p>
            <a:pPr>
              <a:lnSpc>
                <a:spcPct val="150000"/>
              </a:lnSpc>
            </a:pPr>
            <a:endParaRPr lang="en-US" sz="2000" dirty="0">
              <a:solidFill>
                <a:srgbClr val="FFC000"/>
              </a:solidFill>
            </a:endParaRPr>
          </a:p>
          <a:p>
            <a:pPr>
              <a:lnSpc>
                <a:spcPct val="150000"/>
              </a:lnSpc>
            </a:pPr>
            <a:endParaRPr lang="en-US" sz="2000" dirty="0"/>
          </a:p>
        </p:txBody>
      </p:sp>
    </p:spTree>
    <p:extLst>
      <p:ext uri="{BB962C8B-B14F-4D97-AF65-F5344CB8AC3E}">
        <p14:creationId xmlns:p14="http://schemas.microsoft.com/office/powerpoint/2010/main" val="78713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71600"/>
          </a:xfrm>
        </p:spPr>
        <p:txBody>
          <a:bodyPr>
            <a:normAutofit/>
          </a:bodyPr>
          <a:lstStyle/>
          <a:p>
            <a:r>
              <a:rPr lang="en-US" sz="4000" dirty="0"/>
              <a:t>Where Shared preference data goes?</a:t>
            </a:r>
          </a:p>
        </p:txBody>
      </p:sp>
      <p:sp>
        <p:nvSpPr>
          <p:cNvPr id="3" name="Content Placeholder 2"/>
          <p:cNvSpPr>
            <a:spLocks noGrp="1"/>
          </p:cNvSpPr>
          <p:nvPr>
            <p:ph idx="1"/>
          </p:nvPr>
        </p:nvSpPr>
        <p:spPr>
          <a:xfrm>
            <a:off x="228600" y="1371600"/>
            <a:ext cx="11734800" cy="5181600"/>
          </a:xfrm>
        </p:spPr>
        <p:txBody>
          <a:bodyPr>
            <a:normAutofit fontScale="77500" lnSpcReduction="20000"/>
          </a:bodyPr>
          <a:lstStyle/>
          <a:p>
            <a:pPr>
              <a:lnSpc>
                <a:spcPct val="150000"/>
              </a:lnSpc>
            </a:pPr>
            <a:r>
              <a:rPr lang="en-US" sz="3400" dirty="0"/>
              <a:t>Internally SPF will maintain the data in an XML file, we can explore the </a:t>
            </a:r>
            <a:r>
              <a:rPr lang="en-US" sz="3400" dirty="0" err="1"/>
              <a:t>SharedPreferences</a:t>
            </a:r>
            <a:r>
              <a:rPr lang="en-US" sz="3400" dirty="0"/>
              <a:t> xml file using </a:t>
            </a:r>
            <a:r>
              <a:rPr lang="fr-FR" dirty="0"/>
              <a:t>Android Studio Devise File Explorer</a:t>
            </a:r>
          </a:p>
          <a:p>
            <a:pPr>
              <a:lnSpc>
                <a:spcPct val="150000"/>
              </a:lnSpc>
            </a:pPr>
            <a:r>
              <a:rPr lang="en-US" sz="3400" dirty="0"/>
              <a:t>Click View </a:t>
            </a:r>
            <a:r>
              <a:rPr lang="en-US" sz="3400" dirty="0">
                <a:sym typeface="Wingdings" panose="05000000000000000000" pitchFamily="2" charset="2"/>
              </a:rPr>
              <a:t></a:t>
            </a:r>
            <a:r>
              <a:rPr lang="en-US" sz="3400" dirty="0"/>
              <a:t> Tool Windows </a:t>
            </a:r>
            <a:r>
              <a:rPr lang="en-US" sz="3400" dirty="0">
                <a:sym typeface="Wingdings" panose="05000000000000000000" pitchFamily="2" charset="2"/>
              </a:rPr>
              <a:t></a:t>
            </a:r>
            <a:r>
              <a:rPr lang="en-US" sz="3400" dirty="0"/>
              <a:t> Device File Explorer or click the Device File Explorer     button in the tool window bar to open the Device File Explorer.</a:t>
            </a:r>
          </a:p>
          <a:p>
            <a:pPr>
              <a:lnSpc>
                <a:spcPct val="150000"/>
              </a:lnSpc>
            </a:pPr>
            <a:r>
              <a:rPr lang="en-US" sz="3400" dirty="0"/>
              <a:t>The file will be saved under your emulator directory data/data/&lt;</a:t>
            </a:r>
            <a:r>
              <a:rPr lang="en-US" sz="3400" dirty="0" err="1"/>
              <a:t>application_packagename</a:t>
            </a:r>
            <a:r>
              <a:rPr lang="en-US" sz="3400" dirty="0"/>
              <a:t>&gt;/shared preference folder. </a:t>
            </a:r>
          </a:p>
          <a:p>
            <a:pPr>
              <a:lnSpc>
                <a:spcPct val="150000"/>
              </a:lnSpc>
            </a:pPr>
            <a:r>
              <a:rPr lang="en-US" sz="3400" dirty="0"/>
              <a:t>For more information to view the shared preference persisted data:</a:t>
            </a:r>
            <a:endParaRPr lang="en-US" sz="3600" dirty="0"/>
          </a:p>
          <a:p>
            <a:pPr lvl="1">
              <a:lnSpc>
                <a:spcPct val="150000"/>
              </a:lnSpc>
            </a:pPr>
            <a:r>
              <a:rPr lang="en-US" sz="3200" dirty="0"/>
              <a:t>Refer the Lesson8 SPF Step by Step View Persisted data.pdf</a:t>
            </a:r>
            <a:endParaRPr lang="en-US" sz="3000" dirty="0"/>
          </a:p>
        </p:txBody>
      </p:sp>
      <p:pic>
        <p:nvPicPr>
          <p:cNvPr id="1028" name="Picture 4" descr="https://developer.android.com/studio/images/buttons/toolbar-device-file-explorer.png">
            <a:extLst>
              <a:ext uri="{FF2B5EF4-FFF2-40B4-BE49-F238E27FC236}">
                <a16:creationId xmlns:a16="http://schemas.microsoft.com/office/drawing/2014/main" id="{2C729C36-7845-44DE-B2C5-CC0F72D03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8000"/>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980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1"/>
            <a:ext cx="11811000" cy="5943917"/>
          </a:xfrm>
        </p:spPr>
        <p:txBody>
          <a:bodyPr>
            <a:normAutofit/>
          </a:bodyPr>
          <a:lstStyle/>
          <a:p>
            <a:pPr marL="0" indent="0">
              <a:lnSpc>
                <a:spcPct val="120000"/>
              </a:lnSpc>
              <a:buNone/>
            </a:pPr>
            <a:endParaRPr lang="en-US" sz="2200" dirty="0"/>
          </a:p>
          <a:p>
            <a:pPr>
              <a:lnSpc>
                <a:spcPct val="150000"/>
              </a:lnSpc>
            </a:pPr>
            <a:r>
              <a:rPr lang="en-US" sz="2400" dirty="0"/>
              <a:t>By using </a:t>
            </a:r>
            <a:r>
              <a:rPr lang="en-US" sz="2400" dirty="0" err="1"/>
              <a:t>SharedPreferences</a:t>
            </a:r>
            <a:r>
              <a:rPr lang="en-US" sz="2400" dirty="0"/>
              <a:t>, we can not maintain huge amount of data , but for every value we must give a unique key its difficult to remember &amp; assign new keys for every value , that’s why </a:t>
            </a:r>
            <a:r>
              <a:rPr lang="en-US" sz="2400" dirty="0" err="1"/>
              <a:t>SharedPreferences</a:t>
            </a:r>
            <a:r>
              <a:rPr lang="en-US" sz="2400" dirty="0"/>
              <a:t> is preferred to maintain the limited amount of data.</a:t>
            </a:r>
          </a:p>
          <a:p>
            <a:pPr>
              <a:lnSpc>
                <a:spcPct val="150000"/>
              </a:lnSpc>
            </a:pPr>
            <a:r>
              <a:rPr lang="en-US" sz="2400" dirty="0"/>
              <a:t>If you want to maintain huge amount of data, Android is preferred to use </a:t>
            </a:r>
            <a:r>
              <a:rPr lang="en-US" sz="2400"/>
              <a:t>Local Databases.</a:t>
            </a:r>
            <a:endParaRPr lang="en-US" sz="2400" dirty="0"/>
          </a:p>
          <a:p>
            <a:pPr marL="0" indent="0">
              <a:buNone/>
            </a:pPr>
            <a:endParaRPr lang="en-US" sz="2600" dirty="0"/>
          </a:p>
        </p:txBody>
      </p:sp>
    </p:spTree>
    <p:extLst>
      <p:ext uri="{BB962C8B-B14F-4D97-AF65-F5344CB8AC3E}">
        <p14:creationId xmlns:p14="http://schemas.microsoft.com/office/powerpoint/2010/main" val="882255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335"/>
            <a:ext cx="12192000" cy="887186"/>
          </a:xfrm>
        </p:spPr>
        <p:txBody>
          <a:bodyPr/>
          <a:lstStyle/>
          <a:p>
            <a:pPr algn="ctr"/>
            <a:r>
              <a:rPr lang="en-US" dirty="0"/>
              <a:t>Hands-on-Examples</a:t>
            </a:r>
          </a:p>
        </p:txBody>
      </p:sp>
      <p:sp>
        <p:nvSpPr>
          <p:cNvPr id="3" name="Content Placeholder 2"/>
          <p:cNvSpPr>
            <a:spLocks noGrp="1"/>
          </p:cNvSpPr>
          <p:nvPr>
            <p:ph idx="1"/>
          </p:nvPr>
        </p:nvSpPr>
        <p:spPr>
          <a:xfrm>
            <a:off x="304800" y="844065"/>
            <a:ext cx="11734800" cy="2286000"/>
          </a:xfrm>
        </p:spPr>
        <p:txBody>
          <a:bodyPr>
            <a:noAutofit/>
          </a:bodyPr>
          <a:lstStyle/>
          <a:p>
            <a:pPr marL="0" indent="0">
              <a:lnSpc>
                <a:spcPct val="110000"/>
              </a:lnSpc>
              <a:buNone/>
            </a:pPr>
            <a:r>
              <a:rPr lang="en-US" sz="2000" b="1" dirty="0"/>
              <a:t>Problem Requirement : </a:t>
            </a:r>
            <a:r>
              <a:rPr lang="en-US" sz="2000" dirty="0"/>
              <a:t>Design an application which preform, if the  user already exists, they can directly click the Login button else by clicking Register button to register the information. Here we are using </a:t>
            </a:r>
            <a:r>
              <a:rPr lang="en-US" sz="2000" dirty="0" err="1"/>
              <a:t>SharedPreferences</a:t>
            </a:r>
            <a:r>
              <a:rPr lang="en-US" sz="2000" dirty="0"/>
              <a:t> to store the information of the last registered user.  </a:t>
            </a:r>
          </a:p>
          <a:p>
            <a:pPr marL="0" indent="0">
              <a:lnSpc>
                <a:spcPct val="110000"/>
              </a:lnSpc>
              <a:buNone/>
            </a:pPr>
            <a:r>
              <a:rPr lang="en-US" sz="1800" b="1" dirty="0"/>
              <a:t>Refer : </a:t>
            </a:r>
            <a:r>
              <a:rPr lang="en-US" sz="1800" b="1" dirty="0" err="1"/>
              <a:t>SPFLoginRegister</a:t>
            </a:r>
            <a:endParaRPr lang="en-US" sz="1800" b="1"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150384"/>
            <a:ext cx="2362200" cy="3479015"/>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151837"/>
            <a:ext cx="2362200" cy="3477562"/>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493" y="5595679"/>
            <a:ext cx="889907" cy="119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4876800" y="4044465"/>
            <a:ext cx="2209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H="1">
            <a:off x="4686300" y="4273065"/>
            <a:ext cx="1752600" cy="8382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876800" y="3815864"/>
            <a:ext cx="266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5400000">
            <a:off x="5981700" y="4463565"/>
            <a:ext cx="1524000" cy="6858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086600" y="4044465"/>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60B5F2-6978-43F2-9020-2843BC602728}"/>
              </a:ext>
            </a:extLst>
          </p:cNvPr>
          <p:cNvSpPr txBox="1"/>
          <p:nvPr/>
        </p:nvSpPr>
        <p:spPr>
          <a:xfrm>
            <a:off x="2133600" y="2690367"/>
            <a:ext cx="3181350" cy="461665"/>
          </a:xfrm>
          <a:prstGeom prst="rect">
            <a:avLst/>
          </a:prstGeom>
          <a:noFill/>
        </p:spPr>
        <p:txBody>
          <a:bodyPr wrap="square" rtlCol="0">
            <a:spAutoFit/>
          </a:bodyPr>
          <a:lstStyle/>
          <a:p>
            <a:r>
              <a:rPr lang="en-US" sz="2400" dirty="0"/>
              <a:t>activity_main.xml</a:t>
            </a:r>
          </a:p>
        </p:txBody>
      </p:sp>
      <p:sp>
        <p:nvSpPr>
          <p:cNvPr id="15" name="TextBox 14">
            <a:extLst>
              <a:ext uri="{FF2B5EF4-FFF2-40B4-BE49-F238E27FC236}">
                <a16:creationId xmlns:a16="http://schemas.microsoft.com/office/drawing/2014/main" id="{C14FDD5C-5ADD-4CEC-BE62-A30D0EC39579}"/>
              </a:ext>
            </a:extLst>
          </p:cNvPr>
          <p:cNvSpPr txBox="1"/>
          <p:nvPr/>
        </p:nvSpPr>
        <p:spPr>
          <a:xfrm>
            <a:off x="6629398" y="2649844"/>
            <a:ext cx="3429001" cy="461665"/>
          </a:xfrm>
          <a:prstGeom prst="rect">
            <a:avLst/>
          </a:prstGeom>
          <a:noFill/>
        </p:spPr>
        <p:txBody>
          <a:bodyPr wrap="square" rtlCol="0">
            <a:spAutoFit/>
          </a:bodyPr>
          <a:lstStyle/>
          <a:p>
            <a:r>
              <a:rPr lang="en-US" sz="2400" dirty="0"/>
              <a:t>activity_register.xml</a:t>
            </a:r>
          </a:p>
        </p:txBody>
      </p:sp>
    </p:spTree>
    <p:extLst>
      <p:ext uri="{BB962C8B-B14F-4D97-AF65-F5344CB8AC3E}">
        <p14:creationId xmlns:p14="http://schemas.microsoft.com/office/powerpoint/2010/main" val="221128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MainActivity.kt</a:t>
            </a:r>
            <a:endParaRPr lang="en-US" dirty="0"/>
          </a:p>
        </p:txBody>
      </p:sp>
      <p:sp>
        <p:nvSpPr>
          <p:cNvPr id="6" name="Content Placeholder 5"/>
          <p:cNvSpPr>
            <a:spLocks noGrp="1"/>
          </p:cNvSpPr>
          <p:nvPr>
            <p:ph idx="1"/>
          </p:nvPr>
        </p:nvSpPr>
        <p:spPr>
          <a:xfrm>
            <a:off x="381000" y="1295400"/>
            <a:ext cx="11506200" cy="5410200"/>
          </a:xfrm>
        </p:spPr>
        <p:txBody>
          <a:bodyPr>
            <a:noAutofit/>
          </a:bodyPr>
          <a:lstStyle/>
          <a:p>
            <a:pPr marL="0" indent="0">
              <a:buNone/>
            </a:pPr>
            <a:r>
              <a:rPr lang="en-US" sz="2200" dirty="0"/>
              <a:t>class </a:t>
            </a:r>
            <a:r>
              <a:rPr lang="en-US" sz="2200" dirty="0" err="1"/>
              <a:t>MainActivity</a:t>
            </a:r>
            <a:r>
              <a:rPr lang="en-US" sz="2200" dirty="0"/>
              <a:t> : </a:t>
            </a:r>
            <a:r>
              <a:rPr lang="en-US" sz="2200" dirty="0" err="1"/>
              <a:t>AppCompatActivity</a:t>
            </a:r>
            <a:r>
              <a:rPr lang="en-US" sz="2200" dirty="0"/>
              <a:t>() {</a:t>
            </a:r>
          </a:p>
          <a:p>
            <a:pPr marL="0" indent="0">
              <a:buNone/>
            </a:pPr>
            <a:r>
              <a:rPr lang="en-US" sz="2200" dirty="0"/>
              <a:t>    </a:t>
            </a:r>
            <a:r>
              <a:rPr lang="en-US" sz="2200" dirty="0" err="1"/>
              <a:t>lateinit</a:t>
            </a:r>
            <a:r>
              <a:rPr lang="en-US" sz="2200" dirty="0"/>
              <a:t> var </a:t>
            </a:r>
            <a:r>
              <a:rPr lang="en-US" sz="2200" dirty="0" err="1"/>
              <a:t>spf:SharedPreferences</a:t>
            </a:r>
            <a:endParaRPr lang="en-US" sz="2200" dirty="0"/>
          </a:p>
          <a:p>
            <a:pPr marL="0" indent="0">
              <a:buNone/>
            </a:pPr>
            <a:r>
              <a:rPr lang="en-US" sz="2200" dirty="0"/>
              <a:t>    override fun </a:t>
            </a:r>
            <a:r>
              <a:rPr lang="en-US" sz="2200" dirty="0" err="1"/>
              <a:t>onCreate</a:t>
            </a:r>
            <a:r>
              <a:rPr lang="en-US" sz="2200" dirty="0"/>
              <a:t>(</a:t>
            </a:r>
            <a:r>
              <a:rPr lang="en-US" sz="2200" dirty="0" err="1"/>
              <a:t>savedInstanceState</a:t>
            </a:r>
            <a:r>
              <a:rPr lang="en-US" sz="2200" dirty="0"/>
              <a:t>: Bundle?) {</a:t>
            </a:r>
          </a:p>
          <a:p>
            <a:pPr marL="0" indent="0">
              <a:buNone/>
            </a:pPr>
            <a:r>
              <a:rPr lang="en-US" sz="2200" dirty="0"/>
              <a:t>        </a:t>
            </a:r>
            <a:r>
              <a:rPr lang="en-US" sz="2200" dirty="0" err="1"/>
              <a:t>super.onCreate</a:t>
            </a:r>
            <a:r>
              <a:rPr lang="en-US" sz="2200" dirty="0"/>
              <a:t>(</a:t>
            </a:r>
            <a:r>
              <a:rPr lang="en-US" sz="2200" dirty="0" err="1"/>
              <a:t>savedInstanceState</a:t>
            </a:r>
            <a:r>
              <a:rPr lang="en-US" sz="2200" dirty="0"/>
              <a:t>)</a:t>
            </a:r>
          </a:p>
          <a:p>
            <a:pPr marL="0" indent="0">
              <a:buNone/>
            </a:pPr>
            <a:r>
              <a:rPr lang="en-US" sz="2200" dirty="0"/>
              <a:t>        </a:t>
            </a:r>
            <a:r>
              <a:rPr lang="en-US" sz="2200" dirty="0" err="1"/>
              <a:t>setContentView</a:t>
            </a:r>
            <a:r>
              <a:rPr lang="en-US" sz="2200" dirty="0"/>
              <a:t>(</a:t>
            </a:r>
            <a:r>
              <a:rPr lang="en-US" sz="2200" dirty="0" err="1"/>
              <a:t>R.layout.activity_main</a:t>
            </a:r>
            <a:r>
              <a:rPr lang="en-US" sz="2200" dirty="0"/>
              <a:t>)</a:t>
            </a:r>
          </a:p>
          <a:p>
            <a:pPr marL="0" indent="0">
              <a:buNone/>
            </a:pPr>
            <a:r>
              <a:rPr lang="en-US" sz="2200" dirty="0"/>
              <a:t>        </a:t>
            </a:r>
            <a:r>
              <a:rPr lang="en-US" sz="2200" dirty="0" err="1"/>
              <a:t>spf</a:t>
            </a:r>
            <a:r>
              <a:rPr lang="en-US" sz="2200" dirty="0"/>
              <a:t> = </a:t>
            </a:r>
            <a:r>
              <a:rPr lang="en-US" sz="2200" dirty="0" err="1"/>
              <a:t>getSharedPreferences</a:t>
            </a:r>
            <a:r>
              <a:rPr lang="en-US" sz="2200" dirty="0"/>
              <a:t>("login", </a:t>
            </a:r>
            <a:r>
              <a:rPr lang="en-US" sz="2200" dirty="0" err="1"/>
              <a:t>Context.MODE_PRIVATE</a:t>
            </a:r>
            <a:r>
              <a:rPr lang="en-US" sz="2200" dirty="0"/>
              <a:t>)</a:t>
            </a:r>
          </a:p>
          <a:p>
            <a:pPr marL="0" indent="0">
              <a:buNone/>
            </a:pPr>
            <a:r>
              <a:rPr lang="en-US" sz="2000" dirty="0"/>
              <a:t>        // key, value pair. Here by default name is not found assign " no value"</a:t>
            </a:r>
          </a:p>
          <a:p>
            <a:pPr marL="0" indent="0">
              <a:buNone/>
            </a:pPr>
            <a:r>
              <a:rPr lang="en-US" sz="2200" dirty="0"/>
              <a:t>        </a:t>
            </a:r>
            <a:r>
              <a:rPr lang="en-US" sz="2200" dirty="0" err="1"/>
              <a:t>val</a:t>
            </a:r>
            <a:r>
              <a:rPr lang="en-US" sz="2200" dirty="0"/>
              <a:t> name = </a:t>
            </a:r>
            <a:r>
              <a:rPr lang="en-US" sz="2200" dirty="0" err="1"/>
              <a:t>spf.getString</a:t>
            </a:r>
            <a:r>
              <a:rPr lang="en-US" sz="2200" dirty="0"/>
              <a:t>("name", "no value")</a:t>
            </a:r>
          </a:p>
          <a:p>
            <a:pPr marL="0" indent="0">
              <a:buNone/>
            </a:pPr>
            <a:r>
              <a:rPr lang="en-US" sz="2200" dirty="0"/>
              <a:t>        </a:t>
            </a:r>
            <a:r>
              <a:rPr lang="en-US" sz="2200" dirty="0" err="1"/>
              <a:t>val</a:t>
            </a:r>
            <a:r>
              <a:rPr lang="en-US" sz="2200" dirty="0"/>
              <a:t> </a:t>
            </a:r>
            <a:r>
              <a:rPr lang="en-US" sz="2200" dirty="0" err="1"/>
              <a:t>pwd</a:t>
            </a:r>
            <a:r>
              <a:rPr lang="en-US" sz="2200" dirty="0"/>
              <a:t> = </a:t>
            </a:r>
            <a:r>
              <a:rPr lang="en-US" sz="2200" dirty="0" err="1"/>
              <a:t>spf.getString</a:t>
            </a:r>
            <a:r>
              <a:rPr lang="en-US" sz="2200" dirty="0"/>
              <a:t>("pass", "no value")</a:t>
            </a:r>
          </a:p>
          <a:p>
            <a:pPr marL="0" indent="0">
              <a:buNone/>
            </a:pPr>
            <a:r>
              <a:rPr lang="en-US" sz="2200" dirty="0"/>
              <a:t>        et1.setText(name)</a:t>
            </a:r>
          </a:p>
          <a:p>
            <a:pPr marL="0" indent="0">
              <a:buNone/>
            </a:pPr>
            <a:r>
              <a:rPr lang="en-US" sz="2200" dirty="0"/>
              <a:t>        et2.setText(</a:t>
            </a:r>
            <a:r>
              <a:rPr lang="en-US" sz="2200" dirty="0" err="1"/>
              <a:t>pwd</a:t>
            </a:r>
            <a:r>
              <a:rPr lang="en-US" sz="2200" dirty="0"/>
              <a:t>)</a:t>
            </a:r>
          </a:p>
          <a:p>
            <a:pPr marL="0" indent="0">
              <a:buNone/>
            </a:pPr>
            <a:r>
              <a:rPr lang="en-US" sz="2200" dirty="0"/>
              <a:t>    }</a:t>
            </a:r>
          </a:p>
        </p:txBody>
      </p:sp>
    </p:spTree>
    <p:extLst>
      <p:ext uri="{BB962C8B-B14F-4D97-AF65-F5344CB8AC3E}">
        <p14:creationId xmlns:p14="http://schemas.microsoft.com/office/powerpoint/2010/main" val="199706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6330"/>
            <a:ext cx="12192000" cy="854529"/>
          </a:xfrm>
        </p:spPr>
        <p:txBody>
          <a:bodyPr>
            <a:normAutofit/>
          </a:bodyPr>
          <a:lstStyle/>
          <a:p>
            <a:r>
              <a:rPr lang="en-US" dirty="0" err="1"/>
              <a:t>MainActivity.kt</a:t>
            </a:r>
            <a:endParaRPr lang="en-US" dirty="0"/>
          </a:p>
        </p:txBody>
      </p:sp>
      <p:sp>
        <p:nvSpPr>
          <p:cNvPr id="6" name="Content Placeholder 5"/>
          <p:cNvSpPr>
            <a:spLocks noGrp="1"/>
          </p:cNvSpPr>
          <p:nvPr>
            <p:ph idx="1"/>
          </p:nvPr>
        </p:nvSpPr>
        <p:spPr>
          <a:xfrm>
            <a:off x="304800" y="914400"/>
            <a:ext cx="11506200" cy="5791200"/>
          </a:xfrm>
        </p:spPr>
        <p:txBody>
          <a:bodyPr>
            <a:noAutofit/>
          </a:bodyPr>
          <a:lstStyle/>
          <a:p>
            <a:pPr marL="0" indent="0">
              <a:buNone/>
            </a:pPr>
            <a:r>
              <a:rPr lang="en-US" sz="1800" dirty="0"/>
              <a:t>// Check whether the user exist already in the </a:t>
            </a:r>
            <a:r>
              <a:rPr lang="en-US" sz="1800" dirty="0" err="1"/>
              <a:t>SharedPreferences</a:t>
            </a:r>
            <a:r>
              <a:rPr lang="en-US" sz="1800" dirty="0"/>
              <a:t>.</a:t>
            </a:r>
          </a:p>
          <a:p>
            <a:pPr marL="0" indent="0">
              <a:buNone/>
            </a:pPr>
            <a:r>
              <a:rPr lang="en-US" sz="1800" dirty="0"/>
              <a:t>    fun login(view: View) {</a:t>
            </a:r>
          </a:p>
          <a:p>
            <a:pPr marL="0" indent="0">
              <a:buNone/>
            </a:pPr>
            <a:r>
              <a:rPr lang="en-US" sz="1800" dirty="0"/>
              <a:t>        // To get the </a:t>
            </a:r>
            <a:r>
              <a:rPr lang="en-US" sz="1800" dirty="0" err="1"/>
              <a:t>SharedPreferences</a:t>
            </a:r>
            <a:r>
              <a:rPr lang="en-US" sz="1800" dirty="0"/>
              <a:t> using its name</a:t>
            </a:r>
          </a:p>
          <a:p>
            <a:pPr marL="0" indent="0">
              <a:buNone/>
            </a:pPr>
            <a:r>
              <a:rPr lang="en-US" sz="1800" dirty="0"/>
              <a:t>        // </a:t>
            </a:r>
            <a:r>
              <a:rPr lang="en-US" sz="1800" dirty="0" err="1"/>
              <a:t>SharedPreferences</a:t>
            </a:r>
            <a:r>
              <a:rPr lang="en-US" sz="1800" dirty="0"/>
              <a:t> </a:t>
            </a:r>
            <a:r>
              <a:rPr lang="en-US" sz="1800" dirty="0" err="1"/>
              <a:t>spf</a:t>
            </a:r>
            <a:r>
              <a:rPr lang="en-US" sz="1800" dirty="0"/>
              <a:t> = </a:t>
            </a:r>
            <a:r>
              <a:rPr lang="en-US" sz="1800" dirty="0" err="1"/>
              <a:t>getSharedPreferences</a:t>
            </a:r>
            <a:r>
              <a:rPr lang="en-US" sz="1800" dirty="0"/>
              <a:t>("login", </a:t>
            </a:r>
            <a:r>
              <a:rPr lang="en-US" sz="1800" dirty="0" err="1"/>
              <a:t>Context.MODE_PRIVATE</a:t>
            </a:r>
            <a:r>
              <a:rPr lang="en-US" sz="1800" dirty="0"/>
              <a:t>);	</a:t>
            </a:r>
          </a:p>
          <a:p>
            <a:pPr marL="0" indent="0">
              <a:buNone/>
            </a:pPr>
            <a:r>
              <a:rPr lang="en-US" sz="1800" dirty="0"/>
              <a:t>      // key, value pair. Here by default name is not found assign " no value"</a:t>
            </a:r>
          </a:p>
          <a:p>
            <a:pPr marL="0" indent="0">
              <a:buNone/>
            </a:pPr>
            <a:r>
              <a:rPr lang="en-US" sz="1800" dirty="0"/>
              <a:t>        </a:t>
            </a:r>
            <a:r>
              <a:rPr lang="en-US" sz="1800" dirty="0" err="1"/>
              <a:t>val</a:t>
            </a:r>
            <a:r>
              <a:rPr lang="en-US" sz="1800" dirty="0"/>
              <a:t> name = </a:t>
            </a:r>
            <a:r>
              <a:rPr lang="en-US" sz="1800" dirty="0" err="1"/>
              <a:t>spf.getString</a:t>
            </a:r>
            <a:r>
              <a:rPr lang="en-US" sz="1800" dirty="0"/>
              <a:t>("name", "no value")</a:t>
            </a:r>
          </a:p>
          <a:p>
            <a:pPr marL="0" indent="0">
              <a:buNone/>
            </a:pPr>
            <a:r>
              <a:rPr lang="en-US" sz="1800" dirty="0"/>
              <a:t>        </a:t>
            </a:r>
            <a:r>
              <a:rPr lang="en-US" sz="1800" dirty="0" err="1"/>
              <a:t>val</a:t>
            </a:r>
            <a:r>
              <a:rPr lang="en-US" sz="1800" dirty="0"/>
              <a:t> </a:t>
            </a:r>
            <a:r>
              <a:rPr lang="en-US" sz="1800" dirty="0" err="1"/>
              <a:t>pwd</a:t>
            </a:r>
            <a:r>
              <a:rPr lang="en-US" sz="1800" dirty="0"/>
              <a:t> = </a:t>
            </a:r>
            <a:r>
              <a:rPr lang="en-US" sz="1800" dirty="0" err="1"/>
              <a:t>spf.getString</a:t>
            </a:r>
            <a:r>
              <a:rPr lang="en-US" sz="1800" dirty="0"/>
              <a:t>("pass", "no value")</a:t>
            </a:r>
          </a:p>
          <a:p>
            <a:pPr marL="0" indent="0">
              <a:buNone/>
            </a:pPr>
            <a:r>
              <a:rPr lang="en-US" sz="1800" dirty="0"/>
              <a:t>        if ((et1.text.toString().equals(</a:t>
            </a:r>
            <a:r>
              <a:rPr lang="en-US" sz="1800" dirty="0" err="1"/>
              <a:t>name,ignoreCase</a:t>
            </a:r>
            <a:r>
              <a:rPr lang="en-US" sz="1800" dirty="0"/>
              <a:t> = true) &amp;&amp; et2.getText().</a:t>
            </a:r>
            <a:r>
              <a:rPr lang="en-US" sz="1800" dirty="0" err="1"/>
              <a:t>toString</a:t>
            </a:r>
            <a:r>
              <a:rPr lang="en-US" sz="1800" dirty="0"/>
              <a:t>().equals(</a:t>
            </a:r>
            <a:r>
              <a:rPr lang="en-US" sz="1800" dirty="0" err="1"/>
              <a:t>pwd</a:t>
            </a:r>
            <a:r>
              <a:rPr lang="en-US" sz="1800" dirty="0"/>
              <a:t>))){</a:t>
            </a:r>
          </a:p>
          <a:p>
            <a:pPr marL="0" indent="0">
              <a:buNone/>
            </a:pPr>
            <a:r>
              <a:rPr lang="en-US" sz="1800" dirty="0"/>
              <a:t>            </a:t>
            </a:r>
            <a:r>
              <a:rPr lang="en-US" sz="1800" dirty="0" err="1"/>
              <a:t>Toast.makeText</a:t>
            </a:r>
            <a:r>
              <a:rPr lang="en-US" sz="1800" dirty="0"/>
              <a:t>(</a:t>
            </a:r>
            <a:r>
              <a:rPr lang="en-US" sz="1800" dirty="0" err="1"/>
              <a:t>getApplicationContext</a:t>
            </a:r>
            <a:r>
              <a:rPr lang="en-US" sz="1800" dirty="0"/>
              <a:t>(), "Success", </a:t>
            </a:r>
            <a:r>
              <a:rPr lang="en-US" sz="1800" dirty="0" err="1"/>
              <a:t>Toast.LENGTH_LONG</a:t>
            </a:r>
            <a:r>
              <a:rPr lang="en-US" sz="1800" dirty="0"/>
              <a:t>).show() }</a:t>
            </a:r>
          </a:p>
          <a:p>
            <a:pPr marL="0" indent="0">
              <a:buNone/>
            </a:pPr>
            <a:r>
              <a:rPr lang="en-US" sz="1800" dirty="0"/>
              <a:t>        else{</a:t>
            </a:r>
          </a:p>
          <a:p>
            <a:pPr marL="0" indent="0">
              <a:buNone/>
            </a:pPr>
            <a:r>
              <a:rPr lang="en-US" sz="1800" dirty="0"/>
              <a:t>            </a:t>
            </a:r>
            <a:r>
              <a:rPr lang="en-US" sz="1800" dirty="0" err="1"/>
              <a:t>Toast.makeText</a:t>
            </a:r>
            <a:r>
              <a:rPr lang="en-US" sz="1800" dirty="0"/>
              <a:t>(</a:t>
            </a:r>
            <a:r>
              <a:rPr lang="en-US" sz="1800" dirty="0" err="1"/>
              <a:t>getApplicationContext</a:t>
            </a:r>
            <a:r>
              <a:rPr lang="en-US" sz="1800" dirty="0"/>
              <a:t>(), "Fail to Login", </a:t>
            </a:r>
            <a:r>
              <a:rPr lang="en-US" sz="1800" dirty="0" err="1"/>
              <a:t>Toast.LENGTH_LONG</a:t>
            </a:r>
            <a:r>
              <a:rPr lang="en-US" sz="1800" dirty="0"/>
              <a:t>).show()   }     }</a:t>
            </a:r>
          </a:p>
          <a:p>
            <a:pPr marL="0" indent="0">
              <a:buNone/>
            </a:pPr>
            <a:r>
              <a:rPr lang="en-US" sz="1800" dirty="0"/>
              <a:t>    fun register(</a:t>
            </a:r>
            <a:r>
              <a:rPr lang="en-US" sz="1800" dirty="0" err="1"/>
              <a:t>view:View</a:t>
            </a:r>
            <a:r>
              <a:rPr lang="en-US" sz="1800" dirty="0"/>
              <a:t>) {</a:t>
            </a:r>
          </a:p>
          <a:p>
            <a:pPr marL="0" indent="0">
              <a:buNone/>
            </a:pPr>
            <a:r>
              <a:rPr lang="en-US" sz="1800" dirty="0"/>
              <a:t>        // We are navigating through to the </a:t>
            </a:r>
            <a:r>
              <a:rPr lang="en-US" sz="1800" dirty="0" err="1"/>
              <a:t>RegisterActivty</a:t>
            </a:r>
            <a:r>
              <a:rPr lang="en-US" sz="1800" dirty="0"/>
              <a:t> from </a:t>
            </a:r>
            <a:r>
              <a:rPr lang="en-US" sz="1800" dirty="0" err="1"/>
              <a:t>ManinActivity</a:t>
            </a:r>
            <a:r>
              <a:rPr lang="en-US" sz="1800" dirty="0"/>
              <a:t> using Intent</a:t>
            </a:r>
          </a:p>
          <a:p>
            <a:pPr marL="0" indent="0">
              <a:buNone/>
            </a:pPr>
            <a:r>
              <a:rPr lang="en-US" sz="1800" dirty="0"/>
              <a:t>        </a:t>
            </a:r>
            <a:r>
              <a:rPr lang="en-US" sz="1800" dirty="0" err="1"/>
              <a:t>val</a:t>
            </a:r>
            <a:r>
              <a:rPr lang="en-US" sz="1800" dirty="0"/>
              <a:t> </a:t>
            </a:r>
            <a:r>
              <a:rPr lang="en-US" sz="1800" dirty="0" err="1"/>
              <a:t>i</a:t>
            </a:r>
            <a:r>
              <a:rPr lang="en-US" sz="1800" dirty="0"/>
              <a:t> = Intent(this, </a:t>
            </a:r>
            <a:r>
              <a:rPr lang="en-US" sz="1800" dirty="0" err="1"/>
              <a:t>RegisterActivity</a:t>
            </a:r>
            <a:r>
              <a:rPr lang="en-US" sz="1800" dirty="0"/>
              <a:t>::class.java)</a:t>
            </a:r>
          </a:p>
          <a:p>
            <a:pPr marL="0" indent="0">
              <a:buNone/>
            </a:pPr>
            <a:r>
              <a:rPr lang="en-US" sz="1800" dirty="0"/>
              <a:t>        </a:t>
            </a:r>
            <a:r>
              <a:rPr lang="en-US" sz="1800" dirty="0" err="1"/>
              <a:t>startActivity</a:t>
            </a:r>
            <a:r>
              <a:rPr lang="en-US" sz="1800" dirty="0"/>
              <a:t>(</a:t>
            </a:r>
            <a:r>
              <a:rPr lang="en-US" sz="1800" dirty="0" err="1"/>
              <a:t>i</a:t>
            </a:r>
            <a:r>
              <a:rPr lang="en-US" sz="1800" dirty="0"/>
              <a:t>)</a:t>
            </a:r>
          </a:p>
          <a:p>
            <a:pPr marL="0" indent="0">
              <a:buNone/>
            </a:pPr>
            <a:r>
              <a:rPr lang="en-US" sz="1800" dirty="0"/>
              <a:t>    }}</a:t>
            </a:r>
          </a:p>
        </p:txBody>
      </p:sp>
    </p:spTree>
    <p:extLst>
      <p:ext uri="{BB962C8B-B14F-4D97-AF65-F5344CB8AC3E}">
        <p14:creationId xmlns:p14="http://schemas.microsoft.com/office/powerpoint/2010/main" val="97336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6330"/>
            <a:ext cx="12192000" cy="930729"/>
          </a:xfrm>
        </p:spPr>
        <p:txBody>
          <a:bodyPr>
            <a:normAutofit/>
          </a:bodyPr>
          <a:lstStyle/>
          <a:p>
            <a:pPr algn="ctr"/>
            <a:r>
              <a:rPr lang="en-US" dirty="0" err="1"/>
              <a:t>RegisterActivity.kt</a:t>
            </a:r>
            <a:endParaRPr lang="en-US" dirty="0"/>
          </a:p>
        </p:txBody>
      </p:sp>
      <p:sp>
        <p:nvSpPr>
          <p:cNvPr id="6" name="Content Placeholder 5"/>
          <p:cNvSpPr>
            <a:spLocks noGrp="1"/>
          </p:cNvSpPr>
          <p:nvPr>
            <p:ph idx="1"/>
          </p:nvPr>
        </p:nvSpPr>
        <p:spPr>
          <a:xfrm>
            <a:off x="228600" y="1066800"/>
            <a:ext cx="11658600" cy="5638800"/>
          </a:xfrm>
        </p:spPr>
        <p:txBody>
          <a:bodyPr>
            <a:noAutofit/>
          </a:bodyPr>
          <a:lstStyle/>
          <a:p>
            <a:pPr marL="0" indent="0">
              <a:buNone/>
            </a:pPr>
            <a:r>
              <a:rPr lang="en-US" sz="1400" dirty="0"/>
              <a:t>class </a:t>
            </a:r>
            <a:r>
              <a:rPr lang="en-US" sz="1400" dirty="0" err="1"/>
              <a:t>RegisterActivity</a:t>
            </a:r>
            <a:r>
              <a:rPr lang="en-US" sz="1400" dirty="0"/>
              <a:t> : </a:t>
            </a:r>
            <a:r>
              <a:rPr lang="en-US" sz="1400" dirty="0" err="1"/>
              <a:t>AppCompatActivity</a:t>
            </a:r>
            <a:r>
              <a:rPr lang="en-US" sz="1400" dirty="0"/>
              <a:t>() {</a:t>
            </a:r>
          </a:p>
          <a:p>
            <a:pPr marL="0" indent="0">
              <a:buNone/>
            </a:pPr>
            <a:r>
              <a:rPr lang="en-US" sz="1400" dirty="0"/>
              <a:t>    override fun </a:t>
            </a:r>
            <a:r>
              <a:rPr lang="en-US" sz="1400" dirty="0" err="1"/>
              <a:t>onCreate</a:t>
            </a:r>
            <a:r>
              <a:rPr lang="en-US" sz="1400" dirty="0"/>
              <a:t>(</a:t>
            </a:r>
            <a:r>
              <a:rPr lang="en-US" sz="1400" dirty="0" err="1"/>
              <a:t>savedInstanceState</a:t>
            </a:r>
            <a:r>
              <a:rPr lang="en-US" sz="1400" dirty="0"/>
              <a:t>: Bundle?) {</a:t>
            </a:r>
          </a:p>
          <a:p>
            <a:pPr marL="0" indent="0">
              <a:buNone/>
            </a:pPr>
            <a:r>
              <a:rPr lang="en-US" sz="1400" dirty="0"/>
              <a:t>        </a:t>
            </a:r>
            <a:r>
              <a:rPr lang="en-US" sz="1400" dirty="0" err="1"/>
              <a:t>super.onCreate</a:t>
            </a:r>
            <a:r>
              <a:rPr lang="en-US" sz="1400" dirty="0"/>
              <a:t>(</a:t>
            </a:r>
            <a:r>
              <a:rPr lang="en-US" sz="1400" dirty="0" err="1"/>
              <a:t>savedInstanceState</a:t>
            </a:r>
            <a:r>
              <a:rPr lang="en-US" sz="1400" dirty="0"/>
              <a:t>)</a:t>
            </a:r>
          </a:p>
          <a:p>
            <a:pPr marL="0" indent="0">
              <a:buNone/>
            </a:pPr>
            <a:r>
              <a:rPr lang="en-US" sz="1400" dirty="0"/>
              <a:t>        </a:t>
            </a:r>
            <a:r>
              <a:rPr lang="en-US" sz="1400" dirty="0" err="1"/>
              <a:t>setContentView</a:t>
            </a:r>
            <a:r>
              <a:rPr lang="en-US" sz="1400" dirty="0"/>
              <a:t>(</a:t>
            </a:r>
            <a:r>
              <a:rPr lang="en-US" sz="1400" dirty="0" err="1"/>
              <a:t>R.layout.activity_register</a:t>
            </a:r>
            <a:r>
              <a:rPr lang="en-US" sz="1400" dirty="0"/>
              <a:t>)</a:t>
            </a:r>
          </a:p>
          <a:p>
            <a:pPr marL="0" indent="0">
              <a:buNone/>
            </a:pPr>
            <a:r>
              <a:rPr lang="en-US" sz="1400" dirty="0"/>
              <a:t>    }</a:t>
            </a:r>
          </a:p>
          <a:p>
            <a:pPr marL="0" indent="0">
              <a:buNone/>
            </a:pPr>
            <a:r>
              <a:rPr lang="en-US" sz="1400" dirty="0"/>
              <a:t>    fun register(view: View) {</a:t>
            </a:r>
          </a:p>
          <a:p>
            <a:pPr marL="0" indent="0">
              <a:buNone/>
            </a:pPr>
            <a:r>
              <a:rPr lang="en-US" sz="1400" dirty="0"/>
              <a:t>        // Create and Read the </a:t>
            </a:r>
            <a:r>
              <a:rPr lang="en-US" sz="1400" dirty="0" err="1"/>
              <a:t>SharedPreferences</a:t>
            </a:r>
            <a:endParaRPr lang="en-US" sz="1400" dirty="0"/>
          </a:p>
          <a:p>
            <a:pPr marL="0" indent="0">
              <a:buNone/>
            </a:pPr>
            <a:r>
              <a:rPr lang="en-US" sz="1400" dirty="0"/>
              <a:t>        </a:t>
            </a:r>
            <a:r>
              <a:rPr lang="en-US" sz="1400" dirty="0" err="1"/>
              <a:t>val</a:t>
            </a:r>
            <a:r>
              <a:rPr lang="en-US" sz="1400" dirty="0"/>
              <a:t> </a:t>
            </a:r>
            <a:r>
              <a:rPr lang="en-US" sz="1400" dirty="0" err="1"/>
              <a:t>spf</a:t>
            </a:r>
            <a:r>
              <a:rPr lang="en-US" sz="1400" dirty="0"/>
              <a:t> = </a:t>
            </a:r>
            <a:r>
              <a:rPr lang="en-US" sz="1400" dirty="0" err="1"/>
              <a:t>getSharedPreferences</a:t>
            </a:r>
            <a:r>
              <a:rPr lang="en-US" sz="1400" dirty="0"/>
              <a:t>("login", </a:t>
            </a:r>
            <a:r>
              <a:rPr lang="en-US" sz="1400" dirty="0" err="1"/>
              <a:t>Context.MODE_PRIVATE</a:t>
            </a:r>
            <a:r>
              <a:rPr lang="en-US" sz="1400" dirty="0"/>
              <a:t>)</a:t>
            </a:r>
          </a:p>
          <a:p>
            <a:pPr marL="0" indent="0">
              <a:buNone/>
            </a:pPr>
            <a:r>
              <a:rPr lang="en-US" sz="1400" dirty="0"/>
              <a:t>        // To write a data using </a:t>
            </a:r>
            <a:r>
              <a:rPr lang="en-US" sz="1400" dirty="0" err="1"/>
              <a:t>SharedPreferences</a:t>
            </a:r>
            <a:r>
              <a:rPr lang="en-US" sz="1400" dirty="0"/>
              <a:t> Object</a:t>
            </a:r>
          </a:p>
          <a:p>
            <a:pPr marL="0" indent="0">
              <a:buNone/>
            </a:pPr>
            <a:r>
              <a:rPr lang="en-US" sz="1400" dirty="0"/>
              <a:t>        </a:t>
            </a:r>
            <a:r>
              <a:rPr lang="en-US" sz="1400" dirty="0" err="1"/>
              <a:t>val</a:t>
            </a:r>
            <a:r>
              <a:rPr lang="en-US" sz="1400" dirty="0"/>
              <a:t> </a:t>
            </a:r>
            <a:r>
              <a:rPr lang="en-US" sz="1400" dirty="0" err="1"/>
              <a:t>spe</a:t>
            </a:r>
            <a:r>
              <a:rPr lang="en-US" sz="1400" dirty="0"/>
              <a:t> = </a:t>
            </a:r>
            <a:r>
              <a:rPr lang="en-US" sz="1400" dirty="0" err="1"/>
              <a:t>spf.edit</a:t>
            </a:r>
            <a:r>
              <a:rPr lang="en-US" sz="1400" dirty="0"/>
              <a:t>()</a:t>
            </a:r>
          </a:p>
          <a:p>
            <a:pPr marL="0" indent="0">
              <a:buNone/>
            </a:pPr>
            <a:r>
              <a:rPr lang="en-US" sz="1400" dirty="0"/>
              <a:t>        // Using put method to write the data in </a:t>
            </a:r>
            <a:r>
              <a:rPr lang="en-US" sz="1400" dirty="0" err="1"/>
              <a:t>SharedPreferences</a:t>
            </a:r>
            <a:endParaRPr lang="en-US" sz="1400" dirty="0"/>
          </a:p>
          <a:p>
            <a:pPr marL="0" indent="0">
              <a:buNone/>
            </a:pPr>
            <a:r>
              <a:rPr lang="en-US" sz="1400" dirty="0"/>
              <a:t>        </a:t>
            </a:r>
            <a:r>
              <a:rPr lang="en-US" sz="1400" dirty="0" err="1"/>
              <a:t>spe.putString</a:t>
            </a:r>
            <a:r>
              <a:rPr lang="en-US" sz="1400" dirty="0"/>
              <a:t>("name", et1.text.toString())</a:t>
            </a:r>
          </a:p>
          <a:p>
            <a:pPr marL="0" indent="0">
              <a:buNone/>
            </a:pPr>
            <a:r>
              <a:rPr lang="en-US" sz="1400" dirty="0"/>
              <a:t>        </a:t>
            </a:r>
            <a:r>
              <a:rPr lang="en-US" sz="1400" dirty="0" err="1"/>
              <a:t>spe.putString</a:t>
            </a:r>
            <a:r>
              <a:rPr lang="en-US" sz="1400" dirty="0"/>
              <a:t>("pass", et2.text.toString())</a:t>
            </a:r>
          </a:p>
          <a:p>
            <a:pPr marL="0" indent="0">
              <a:buNone/>
            </a:pPr>
            <a:r>
              <a:rPr lang="en-US" sz="1400" dirty="0"/>
              <a:t>        </a:t>
            </a:r>
            <a:r>
              <a:rPr lang="en-US" sz="1400" dirty="0" err="1"/>
              <a:t>spe.putString</a:t>
            </a:r>
            <a:r>
              <a:rPr lang="en-US" sz="1400" dirty="0"/>
              <a:t>("phone", et3.text.toString())</a:t>
            </a:r>
          </a:p>
          <a:p>
            <a:pPr marL="0" indent="0">
              <a:buNone/>
            </a:pPr>
            <a:r>
              <a:rPr lang="en-US" sz="1400" dirty="0"/>
              <a:t>        </a:t>
            </a:r>
            <a:r>
              <a:rPr lang="en-US" sz="1400" dirty="0" err="1"/>
              <a:t>spe.putString</a:t>
            </a:r>
            <a:r>
              <a:rPr lang="en-US" sz="1400" dirty="0"/>
              <a:t>("email", et4.text.toString())</a:t>
            </a:r>
          </a:p>
          <a:p>
            <a:pPr marL="0" indent="0">
              <a:buNone/>
            </a:pPr>
            <a:r>
              <a:rPr lang="en-US" sz="1400" dirty="0"/>
              <a:t>        </a:t>
            </a:r>
            <a:r>
              <a:rPr lang="en-US" sz="1400" dirty="0" err="1"/>
              <a:t>spe.apply</a:t>
            </a:r>
            <a:r>
              <a:rPr lang="en-US" sz="1400" dirty="0"/>
              <a:t>()</a:t>
            </a:r>
          </a:p>
          <a:p>
            <a:pPr marL="0" indent="0">
              <a:buNone/>
            </a:pPr>
            <a:r>
              <a:rPr lang="en-US" sz="1400" dirty="0"/>
              <a:t>        </a:t>
            </a:r>
            <a:r>
              <a:rPr lang="en-US" sz="1400" dirty="0" err="1"/>
              <a:t>Toast.makeText</a:t>
            </a:r>
            <a:r>
              <a:rPr lang="en-US" sz="1400" dirty="0"/>
              <a:t>(this, "Registered", </a:t>
            </a:r>
            <a:r>
              <a:rPr lang="en-US" sz="1400" dirty="0" err="1"/>
              <a:t>Toast.LENGTH_LONG</a:t>
            </a:r>
            <a:r>
              <a:rPr lang="en-US" sz="1400" dirty="0"/>
              <a:t>).show()</a:t>
            </a:r>
          </a:p>
          <a:p>
            <a:pPr marL="0" indent="0">
              <a:buNone/>
            </a:pPr>
            <a:r>
              <a:rPr lang="en-US" sz="1400" dirty="0"/>
              <a:t>        // Once finished writing we need to go back to the main activity to show the Login</a:t>
            </a:r>
          </a:p>
          <a:p>
            <a:pPr marL="0" indent="0">
              <a:buNone/>
            </a:pPr>
            <a:r>
              <a:rPr lang="en-US" sz="1400" dirty="0"/>
              <a:t>        finish() // automatically destroy the activity and give the visibility of Main Activity</a:t>
            </a:r>
          </a:p>
          <a:p>
            <a:pPr marL="0" indent="0">
              <a:buNone/>
            </a:pPr>
            <a:r>
              <a:rPr lang="en-US" sz="1400" dirty="0"/>
              <a:t>    }</a:t>
            </a:r>
          </a:p>
          <a:p>
            <a:pPr marL="0" indent="0">
              <a:buNone/>
            </a:pPr>
            <a:r>
              <a:rPr lang="en-US" sz="1400" dirty="0"/>
              <a:t>}</a:t>
            </a:r>
          </a:p>
          <a:p>
            <a:pPr marL="0" indent="0">
              <a:buNone/>
            </a:pPr>
            <a:endParaRPr lang="en-US" sz="2400" dirty="0"/>
          </a:p>
        </p:txBody>
      </p:sp>
      <p:sp>
        <p:nvSpPr>
          <p:cNvPr id="4" name="Rectangle 1"/>
          <p:cNvSpPr>
            <a:spLocks noChangeArrowheads="1"/>
          </p:cNvSpPr>
          <p:nvPr/>
        </p:nvSpPr>
        <p:spPr bwMode="auto">
          <a:xfrm>
            <a:off x="2057400" y="6059270"/>
            <a:ext cx="838200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dirty="0">
                <a:solidFill>
                  <a:srgbClr val="000000"/>
                </a:solidFill>
                <a:latin typeface="Courier New" pitchFamily="49" charset="0"/>
                <a:cs typeface="Courier New" pitchFamily="49" charset="0"/>
              </a:rPr>
              <a:t>Register this activity in AndriodManifest.xml</a:t>
            </a:r>
          </a:p>
          <a:p>
            <a:pPr fontAlgn="base">
              <a:spcBef>
                <a:spcPct val="0"/>
              </a:spcBef>
              <a:spcAft>
                <a:spcPct val="0"/>
              </a:spcAft>
            </a:pPr>
            <a:r>
              <a:rPr lang="en-US" dirty="0">
                <a:solidFill>
                  <a:srgbClr val="000000"/>
                </a:solidFill>
                <a:latin typeface="Courier New" pitchFamily="49" charset="0"/>
                <a:cs typeface="Courier New" pitchFamily="49" charset="0"/>
              </a:rPr>
              <a:t>&lt;</a:t>
            </a:r>
            <a:r>
              <a:rPr lang="en-US" b="1" dirty="0">
                <a:solidFill>
                  <a:srgbClr val="000080"/>
                </a:solidFill>
                <a:latin typeface="Courier New" pitchFamily="49" charset="0"/>
                <a:cs typeface="Courier New" pitchFamily="49" charset="0"/>
              </a:rPr>
              <a:t>activity </a:t>
            </a:r>
            <a:r>
              <a:rPr lang="en-US" b="1" dirty="0" err="1">
                <a:solidFill>
                  <a:srgbClr val="660E7A"/>
                </a:solidFill>
                <a:latin typeface="Courier New" pitchFamily="49" charset="0"/>
                <a:cs typeface="Courier New" pitchFamily="49" charset="0"/>
              </a:rPr>
              <a:t>android</a:t>
            </a:r>
            <a:r>
              <a:rPr lang="en-US" b="1" dirty="0" err="1">
                <a:solidFill>
                  <a:srgbClr val="0000FF"/>
                </a:solidFill>
                <a:latin typeface="Courier New" pitchFamily="49" charset="0"/>
                <a:cs typeface="Courier New" pitchFamily="49" charset="0"/>
              </a:rPr>
              <a:t>:name</a:t>
            </a:r>
            <a:r>
              <a:rPr lang="en-US" b="1" dirty="0">
                <a:solidFill>
                  <a:srgbClr val="0000FF"/>
                </a:solidFill>
                <a:latin typeface="Courier New" pitchFamily="49" charset="0"/>
                <a:cs typeface="Courier New" pitchFamily="49" charset="0"/>
              </a:rPr>
              <a:t>=</a:t>
            </a:r>
            <a:r>
              <a:rPr lang="en-US" b="1" dirty="0">
                <a:solidFill>
                  <a:srgbClr val="008000"/>
                </a:solidFill>
                <a:latin typeface="Courier New" pitchFamily="49" charset="0"/>
                <a:cs typeface="Courier New" pitchFamily="49" charset="0"/>
              </a:rPr>
              <a:t>".</a:t>
            </a:r>
            <a:r>
              <a:rPr lang="en-US" b="1" dirty="0" err="1">
                <a:solidFill>
                  <a:srgbClr val="008000"/>
                </a:solidFill>
                <a:latin typeface="Courier New" pitchFamily="49" charset="0"/>
                <a:cs typeface="Courier New" pitchFamily="49" charset="0"/>
              </a:rPr>
              <a:t>RegisterActivity</a:t>
            </a:r>
            <a:r>
              <a:rPr lang="en-US" b="1" dirty="0">
                <a:solidFill>
                  <a:srgbClr val="008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&gt;&lt;/</a:t>
            </a:r>
            <a:r>
              <a:rPr lang="en-US" b="1" dirty="0">
                <a:solidFill>
                  <a:srgbClr val="000080"/>
                </a:solidFill>
                <a:latin typeface="Courier New" pitchFamily="49" charset="0"/>
                <a:cs typeface="Courier New" pitchFamily="49" charset="0"/>
              </a:rPr>
              <a:t>activity</a:t>
            </a:r>
            <a:r>
              <a:rPr lang="en-US" dirty="0">
                <a:solidFill>
                  <a:srgbClr val="000000"/>
                </a:solidFill>
                <a:latin typeface="Courier New" pitchFamily="49" charset="0"/>
                <a:cs typeface="Courier New" pitchFamily="49" charset="0"/>
              </a:rPr>
              <a:t>&gt;</a:t>
            </a:r>
            <a:endParaRPr lang="en-US" dirty="0">
              <a:latin typeface="Arial" pitchFamily="34" charset="0"/>
              <a:cs typeface="Arial" pitchFamily="34" charset="0"/>
            </a:endParaRPr>
          </a:p>
        </p:txBody>
      </p:sp>
    </p:spTree>
    <p:extLst>
      <p:ext uri="{BB962C8B-B14F-4D97-AF65-F5344CB8AC3E}">
        <p14:creationId xmlns:p14="http://schemas.microsoft.com/office/powerpoint/2010/main" val="401664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60"/>
            <a:ext cx="12192000" cy="1295400"/>
          </a:xfrm>
        </p:spPr>
        <p:txBody>
          <a:bodyPr>
            <a:normAutofit/>
          </a:bodyPr>
          <a:lstStyle/>
          <a:p>
            <a:r>
              <a:rPr lang="en-US" dirty="0"/>
              <a:t>Run the Code</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2667000" cy="4800600"/>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438400" cy="4800600"/>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8001000" y="1600200"/>
            <a:ext cx="2362200" cy="4800600"/>
          </a:xfrm>
          <a:prstGeom prst="rect">
            <a:avLst/>
          </a:prstGeom>
          <a:noFill/>
          <a:ln>
            <a:noFill/>
          </a:ln>
        </p:spPr>
      </p:pic>
      <p:sp>
        <p:nvSpPr>
          <p:cNvPr id="7" name="Oval 6"/>
          <p:cNvSpPr/>
          <p:nvPr/>
        </p:nvSpPr>
        <p:spPr>
          <a:xfrm>
            <a:off x="2667000" y="3276600"/>
            <a:ext cx="7620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8763000" y="2971800"/>
            <a:ext cx="7620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814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Folder </a:t>
            </a:r>
          </a:p>
        </p:txBody>
      </p:sp>
      <p:sp>
        <p:nvSpPr>
          <p:cNvPr id="3" name="Content Placeholder 2"/>
          <p:cNvSpPr>
            <a:spLocks noGrp="1"/>
          </p:cNvSpPr>
          <p:nvPr>
            <p:ph idx="1"/>
          </p:nvPr>
        </p:nvSpPr>
        <p:spPr/>
        <p:txBody>
          <a:bodyPr/>
          <a:lstStyle/>
          <a:p>
            <a:r>
              <a:rPr lang="en-US" dirty="0" err="1"/>
              <a:t>LoginRegisterSPF</a:t>
            </a:r>
            <a:endParaRPr lang="en-US" dirty="0"/>
          </a:p>
          <a:p>
            <a:r>
              <a:rPr lang="en-US"/>
              <a:t>SharedPreferencesDemo</a:t>
            </a:r>
            <a:endParaRPr lang="en-US" dirty="0"/>
          </a:p>
        </p:txBody>
      </p:sp>
    </p:spTree>
    <p:extLst>
      <p:ext uri="{BB962C8B-B14F-4D97-AF65-F5344CB8AC3E}">
        <p14:creationId xmlns:p14="http://schemas.microsoft.com/office/powerpoint/2010/main" val="648812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6CB6-DC83-4640-AA41-378D0C08D90F}"/>
              </a:ext>
            </a:extLst>
          </p:cNvPr>
          <p:cNvSpPr>
            <a:spLocks noGrp="1"/>
          </p:cNvSpPr>
          <p:nvPr>
            <p:ph type="title"/>
          </p:nvPr>
        </p:nvSpPr>
        <p:spPr/>
        <p:txBody>
          <a:bodyPr/>
          <a:lstStyle/>
          <a:p>
            <a:r>
              <a:rPr lang="en-US"/>
              <a:t>Main Point </a:t>
            </a:r>
            <a:r>
              <a:rPr lang="en-US" dirty="0"/>
              <a:t>2</a:t>
            </a:r>
          </a:p>
        </p:txBody>
      </p:sp>
      <p:sp>
        <p:nvSpPr>
          <p:cNvPr id="3" name="Content Placeholder 2">
            <a:extLst>
              <a:ext uri="{FF2B5EF4-FFF2-40B4-BE49-F238E27FC236}">
                <a16:creationId xmlns:a16="http://schemas.microsoft.com/office/drawing/2014/main" id="{CC5CA906-8B30-4CDE-90DB-5ACE9820323B}"/>
              </a:ext>
            </a:extLst>
          </p:cNvPr>
          <p:cNvSpPr>
            <a:spLocks noGrp="1"/>
          </p:cNvSpPr>
          <p:nvPr>
            <p:ph idx="1"/>
          </p:nvPr>
        </p:nvSpPr>
        <p:spPr>
          <a:xfrm>
            <a:off x="609600" y="1295400"/>
            <a:ext cx="10820400" cy="4953000"/>
          </a:xfrm>
        </p:spPr>
        <p:txBody>
          <a:bodyPr/>
          <a:lstStyle/>
          <a:p>
            <a:pPr marL="0" indent="0">
              <a:buNone/>
            </a:pPr>
            <a:r>
              <a:rPr lang="en-US" dirty="0">
                <a:effectLst/>
                <a:latin typeface="Times" panose="02020603050405020304" pitchFamily="18" charset="0"/>
                <a:ea typeface="Times New Roman" panose="02020603050405020304" pitchFamily="18" charset="0"/>
                <a:cs typeface="Times New Roman" panose="02020603050405020304" pitchFamily="18" charset="0"/>
              </a:rPr>
              <a:t>Android provides </a:t>
            </a:r>
            <a:r>
              <a:rPr lang="en-US" dirty="0" err="1">
                <a:effectLst/>
                <a:latin typeface="Times" panose="02020603050405020304" pitchFamily="18" charset="0"/>
                <a:ea typeface="Times New Roman" panose="02020603050405020304" pitchFamily="18" charset="0"/>
                <a:cs typeface="Times New Roman" panose="02020603050405020304" pitchFamily="18" charset="0"/>
              </a:rPr>
              <a:t>SharedPreferences</a:t>
            </a:r>
            <a:r>
              <a:rPr lang="en-US" dirty="0">
                <a:effectLst/>
                <a:latin typeface="Times" panose="02020603050405020304" pitchFamily="18" charset="0"/>
                <a:ea typeface="Times New Roman" panose="02020603050405020304" pitchFamily="18" charset="0"/>
                <a:cs typeface="Times New Roman" panose="02020603050405020304" pitchFamily="18" charset="0"/>
              </a:rPr>
              <a:t> object to help the developer to save and retrieve simple application data through the use of key/value pairs. </a:t>
            </a:r>
            <a:r>
              <a:rPr lang="en-US" b="1" i="1" dirty="0">
                <a:effectLst/>
                <a:latin typeface="Times" panose="02020603050405020304" pitchFamily="18" charset="0"/>
                <a:ea typeface="Times New Roman" panose="02020603050405020304" pitchFamily="18" charset="0"/>
                <a:cs typeface="Times New Roman" panose="02020603050405020304" pitchFamily="18" charset="0"/>
              </a:rPr>
              <a:t>Science of Consciousness:</a:t>
            </a:r>
            <a:r>
              <a:rPr lang="en-US" i="1" dirty="0">
                <a:effectLst/>
                <a:latin typeface="Times" panose="02020603050405020304" pitchFamily="18" charset="0"/>
                <a:ea typeface="Times New Roman" panose="02020603050405020304" pitchFamily="18" charset="0"/>
                <a:cs typeface="Times New Roman" panose="02020603050405020304" pitchFamily="18" charset="0"/>
              </a:rPr>
              <a:t>  Transcendental Consciousness provides simple and useful foundation for developing any skill, because regular experience of this field stimulates the flow of thought and action from the total potential of our creativity and intelligence.</a:t>
            </a:r>
            <a:endParaRPr lang="en-US" dirty="0">
              <a:effectLst/>
              <a:latin typeface="Times"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4189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46518"/>
          </a:xfrm>
        </p:spPr>
        <p:txBody>
          <a:bodyPr/>
          <a:lstStyle/>
          <a:p>
            <a:r>
              <a:rPr lang="en-US" dirty="0"/>
              <a:t>Wholeness of the lesson</a:t>
            </a:r>
          </a:p>
        </p:txBody>
      </p:sp>
      <p:sp>
        <p:nvSpPr>
          <p:cNvPr id="3" name="Content Placeholder 2"/>
          <p:cNvSpPr>
            <a:spLocks noGrp="1"/>
          </p:cNvSpPr>
          <p:nvPr>
            <p:ph idx="1"/>
          </p:nvPr>
        </p:nvSpPr>
        <p:spPr>
          <a:xfrm>
            <a:off x="228600" y="1600201"/>
            <a:ext cx="11811000" cy="4525963"/>
          </a:xfrm>
        </p:spPr>
        <p:txBody>
          <a:bodyPr>
            <a:normAutofit/>
          </a:bodyPr>
          <a:lstStyle/>
          <a:p>
            <a:pPr algn="l"/>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WebView helps to displays web page. WebView class is the basis upon which you can roll your own web browser or simply display some online content within your Activity. </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The ultimate provider of tools for the creation of beautiful and functional content is pure intelligence itself; all creativity arises from this field’s self-interacting dynamics. </a:t>
            </a:r>
            <a:r>
              <a:rPr lang="en-US" sz="2800" i="1" dirty="0">
                <a:latin typeface="Times New Roman" panose="02020603050405020304" pitchFamily="18" charset="0"/>
                <a:cs typeface="Times New Roman" panose="02020603050405020304" pitchFamily="18" charset="0"/>
              </a:rPr>
              <a:t>How the android </a:t>
            </a:r>
            <a:r>
              <a:rPr lang="en-US" sz="2800" i="1" dirty="0" err="1">
                <a:latin typeface="Times New Roman" panose="02020603050405020304" pitchFamily="18" charset="0"/>
                <a:cs typeface="Times New Roman" panose="02020603050405020304" pitchFamily="18" charset="0"/>
              </a:rPr>
              <a:t>WebKit</a:t>
            </a:r>
            <a:r>
              <a:rPr lang="en-US" sz="2800" i="1" dirty="0">
                <a:latin typeface="Times New Roman" panose="02020603050405020304" pitchFamily="18" charset="0"/>
                <a:cs typeface="Times New Roman" panose="02020603050405020304" pitchFamily="18" charset="0"/>
              </a:rPr>
              <a:t> rendering engine to display web pages in this way when the knower’s awareness is permanently identified with the field of pure intelligence.</a:t>
            </a:r>
          </a:p>
          <a:p>
            <a:pPr marL="400050" lvl="2" indent="0">
              <a:buNone/>
            </a:pPr>
            <a:endParaRPr lang="en-US" sz="3200" dirty="0"/>
          </a:p>
          <a:p>
            <a:endParaRPr lang="en" sz="2800" dirty="0">
              <a:sym typeface="Arial"/>
            </a:endParaRPr>
          </a:p>
          <a:p>
            <a:pPr lvl="1"/>
            <a:endParaRPr lang="en" sz="2400" dirty="0">
              <a:sym typeface="Arial"/>
            </a:endParaRPr>
          </a:p>
          <a:p>
            <a:pPr lvl="1"/>
            <a:endParaRPr lang="en" sz="2400" dirty="0">
              <a:latin typeface="Arial"/>
              <a:ea typeface="Arial"/>
              <a:cs typeface="Arial"/>
              <a:sym typeface="Arial"/>
            </a:endParaRPr>
          </a:p>
          <a:p>
            <a:pPr lvl="0"/>
            <a:endParaRPr lang="en" sz="2800" dirty="0"/>
          </a:p>
          <a:p>
            <a:pPr lvl="0"/>
            <a:endParaRPr lang="en-US" dirty="0"/>
          </a:p>
        </p:txBody>
      </p:sp>
    </p:spTree>
    <p:extLst>
      <p:ext uri="{BB962C8B-B14F-4D97-AF65-F5344CB8AC3E}">
        <p14:creationId xmlns:p14="http://schemas.microsoft.com/office/powerpoint/2010/main" val="195985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JSON</a:t>
            </a:r>
          </a:p>
        </p:txBody>
      </p:sp>
      <p:sp>
        <p:nvSpPr>
          <p:cNvPr id="3" name="Content Placeholder 2"/>
          <p:cNvSpPr>
            <a:spLocks noGrp="1"/>
          </p:cNvSpPr>
          <p:nvPr>
            <p:ph idx="1"/>
          </p:nvPr>
        </p:nvSpPr>
        <p:spPr>
          <a:xfrm>
            <a:off x="304800" y="1295400"/>
            <a:ext cx="11734800" cy="5410200"/>
          </a:xfrm>
        </p:spPr>
        <p:txBody>
          <a:bodyPr>
            <a:normAutofit fontScale="92500"/>
          </a:bodyPr>
          <a:lstStyle/>
          <a:p>
            <a:pPr>
              <a:lnSpc>
                <a:spcPct val="150000"/>
              </a:lnSpc>
            </a:pPr>
            <a:r>
              <a:rPr lang="en-US" sz="2800" dirty="0"/>
              <a:t>JSON stands for JavaScript Object Notation. It is an independent data exchange format and is the best alternative for XML.</a:t>
            </a:r>
          </a:p>
          <a:p>
            <a:pPr>
              <a:lnSpc>
                <a:spcPct val="150000"/>
              </a:lnSpc>
            </a:pPr>
            <a:r>
              <a:rPr lang="en-US" sz="2800" dirty="0"/>
              <a:t>A modifiable set of name/value mappings. Names are unique, non-null strings. Values may be any mix of </a:t>
            </a:r>
            <a:r>
              <a:rPr lang="en-US" sz="2800" dirty="0" err="1"/>
              <a:t>JSONObjects</a:t>
            </a:r>
            <a:r>
              <a:rPr lang="en-US" sz="2800" dirty="0"/>
              <a:t>, JSONArrays, Strings, Booleans, Integers, Longs, Doubles. Values may not be null. </a:t>
            </a:r>
          </a:p>
          <a:p>
            <a:pPr>
              <a:lnSpc>
                <a:spcPct val="150000"/>
              </a:lnSpc>
            </a:pPr>
            <a:r>
              <a:rPr lang="en-US" sz="2800" dirty="0"/>
              <a:t>It is easy for machines to parse and generate  ( for </a:t>
            </a:r>
            <a:r>
              <a:rPr lang="en-US" sz="2800" i="1" dirty="0"/>
              <a:t>more info :</a:t>
            </a:r>
            <a:r>
              <a:rPr lang="en-US" sz="2800" dirty="0"/>
              <a:t> </a:t>
            </a:r>
            <a:r>
              <a:rPr lang="en-US" sz="2800" u="sng" dirty="0">
                <a:hlinkClick r:id="rId3"/>
              </a:rPr>
              <a:t>www.json.org</a:t>
            </a:r>
            <a:r>
              <a:rPr lang="en-US" sz="2800" dirty="0"/>
              <a:t>)</a:t>
            </a:r>
          </a:p>
          <a:p>
            <a:pPr>
              <a:lnSpc>
                <a:spcPct val="150000"/>
              </a:lnSpc>
            </a:pPr>
            <a:r>
              <a:rPr lang="en-US" sz="2800" dirty="0"/>
              <a:t>JSON object represented using { } braces. JSON arrays represented using [ ] braces.</a:t>
            </a:r>
          </a:p>
        </p:txBody>
      </p:sp>
    </p:spTree>
    <p:extLst>
      <p:ext uri="{BB962C8B-B14F-4D97-AF65-F5344CB8AC3E}">
        <p14:creationId xmlns:p14="http://schemas.microsoft.com/office/powerpoint/2010/main" val="4231341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119"/>
            <a:ext cx="12192000" cy="1061719"/>
          </a:xfrm>
        </p:spPr>
        <p:txBody>
          <a:bodyPr>
            <a:noAutofit/>
          </a:bodyPr>
          <a:lstStyle/>
          <a:p>
            <a:r>
              <a:rPr lang="en-US" sz="2800" dirty="0"/>
              <a:t>XML &amp; JSON Format of Employee record</a:t>
            </a:r>
          </a:p>
        </p:txBody>
      </p:sp>
      <p:sp>
        <p:nvSpPr>
          <p:cNvPr id="3" name="Content Placeholder 2"/>
          <p:cNvSpPr>
            <a:spLocks noGrp="1"/>
          </p:cNvSpPr>
          <p:nvPr>
            <p:ph idx="1"/>
          </p:nvPr>
        </p:nvSpPr>
        <p:spPr>
          <a:xfrm>
            <a:off x="533400" y="1219200"/>
            <a:ext cx="5334000" cy="5638800"/>
          </a:xfrm>
        </p:spPr>
        <p:txBody>
          <a:bodyPr>
            <a:normAutofit fontScale="70000" lnSpcReduction="20000"/>
          </a:bodyPr>
          <a:lstStyle/>
          <a:p>
            <a:pPr marL="0" indent="0">
              <a:buNone/>
            </a:pPr>
            <a:r>
              <a:rPr lang="en-US" b="1" u="sng" dirty="0"/>
              <a:t>XML Format</a:t>
            </a:r>
          </a:p>
          <a:p>
            <a:pPr marL="0" indent="0">
              <a:buNone/>
            </a:pPr>
            <a:r>
              <a:rPr lang="en-US" dirty="0"/>
              <a:t>&lt;employees&gt;</a:t>
            </a:r>
          </a:p>
          <a:p>
            <a:pPr marL="0" indent="0">
              <a:buNone/>
            </a:pPr>
            <a:r>
              <a:rPr lang="en-US" dirty="0"/>
              <a:t> &lt;employee&gt;</a:t>
            </a:r>
          </a:p>
          <a:p>
            <a:pPr marL="0" indent="0">
              <a:buNone/>
            </a:pPr>
            <a:r>
              <a:rPr lang="en-US" dirty="0"/>
              <a:t>     &lt;id&gt; 123 &lt;/id&gt;</a:t>
            </a:r>
          </a:p>
          <a:p>
            <a:pPr marL="0" indent="0">
              <a:buNone/>
            </a:pPr>
            <a:r>
              <a:rPr lang="en-US" dirty="0"/>
              <a:t>     &lt;name&gt; </a:t>
            </a:r>
            <a:r>
              <a:rPr lang="en-US" dirty="0" err="1"/>
              <a:t>Renuka</a:t>
            </a:r>
            <a:r>
              <a:rPr lang="en-US" dirty="0"/>
              <a:t> &lt;/name&gt;</a:t>
            </a:r>
          </a:p>
          <a:p>
            <a:pPr marL="0" indent="0">
              <a:buNone/>
            </a:pPr>
            <a:r>
              <a:rPr lang="en-US" dirty="0"/>
              <a:t>     &lt;</a:t>
            </a:r>
            <a:r>
              <a:rPr lang="en-US" dirty="0" err="1"/>
              <a:t>desig</a:t>
            </a:r>
            <a:r>
              <a:rPr lang="en-US" dirty="0"/>
              <a:t>&gt; AP &lt;/</a:t>
            </a:r>
            <a:r>
              <a:rPr lang="en-US" dirty="0" err="1"/>
              <a:t>desig</a:t>
            </a:r>
            <a:r>
              <a:rPr lang="en-US" dirty="0"/>
              <a:t>&gt;</a:t>
            </a:r>
          </a:p>
          <a:p>
            <a:pPr marL="0" indent="0">
              <a:buNone/>
            </a:pPr>
            <a:r>
              <a:rPr lang="en-US" dirty="0"/>
              <a:t>     &lt;</a:t>
            </a:r>
            <a:r>
              <a:rPr lang="en-US" dirty="0" err="1"/>
              <a:t>dept</a:t>
            </a:r>
            <a:r>
              <a:rPr lang="en-US" dirty="0"/>
              <a:t>&gt; CS &lt;/</a:t>
            </a:r>
            <a:r>
              <a:rPr lang="en-US" dirty="0" err="1"/>
              <a:t>dept</a:t>
            </a:r>
            <a:r>
              <a:rPr lang="en-US" dirty="0"/>
              <a:t>&gt;</a:t>
            </a:r>
          </a:p>
          <a:p>
            <a:pPr marL="0" indent="0">
              <a:buNone/>
            </a:pPr>
            <a:r>
              <a:rPr lang="en-US" dirty="0"/>
              <a:t>  &lt;/employee&gt;</a:t>
            </a:r>
          </a:p>
          <a:p>
            <a:pPr marL="0" indent="0">
              <a:buNone/>
            </a:pPr>
            <a:r>
              <a:rPr lang="en-US" dirty="0"/>
              <a:t>  &lt;employee&gt;</a:t>
            </a:r>
          </a:p>
          <a:p>
            <a:pPr marL="0" indent="0">
              <a:buNone/>
            </a:pPr>
            <a:r>
              <a:rPr lang="en-US" dirty="0"/>
              <a:t>     &lt;id&gt; 125 &lt;/id&gt;</a:t>
            </a:r>
          </a:p>
          <a:p>
            <a:pPr marL="0" indent="0">
              <a:buNone/>
            </a:pPr>
            <a:r>
              <a:rPr lang="en-US" dirty="0"/>
              <a:t>     &lt;name&gt; </a:t>
            </a:r>
            <a:r>
              <a:rPr lang="en-US" dirty="0" err="1"/>
              <a:t>Mohanraj</a:t>
            </a:r>
            <a:r>
              <a:rPr lang="en-US" dirty="0"/>
              <a:t> &lt;/name&gt;</a:t>
            </a:r>
          </a:p>
          <a:p>
            <a:pPr marL="0" indent="0">
              <a:buNone/>
            </a:pPr>
            <a:r>
              <a:rPr lang="en-US" dirty="0"/>
              <a:t>     &lt;</a:t>
            </a:r>
            <a:r>
              <a:rPr lang="en-US" dirty="0" err="1"/>
              <a:t>desig</a:t>
            </a:r>
            <a:r>
              <a:rPr lang="en-US" dirty="0"/>
              <a:t>&gt; GD &lt;/</a:t>
            </a:r>
            <a:r>
              <a:rPr lang="en-US" dirty="0" err="1"/>
              <a:t>desig</a:t>
            </a:r>
            <a:r>
              <a:rPr lang="en-US" dirty="0"/>
              <a:t>&gt;</a:t>
            </a:r>
          </a:p>
          <a:p>
            <a:pPr marL="0" indent="0">
              <a:buNone/>
            </a:pPr>
            <a:r>
              <a:rPr lang="en-US" dirty="0"/>
              <a:t>     &lt;</a:t>
            </a:r>
            <a:r>
              <a:rPr lang="en-US" dirty="0" err="1"/>
              <a:t>dept</a:t>
            </a:r>
            <a:r>
              <a:rPr lang="en-US" dirty="0"/>
              <a:t>&gt; CS &lt;/</a:t>
            </a:r>
            <a:r>
              <a:rPr lang="en-US" dirty="0" err="1"/>
              <a:t>dept</a:t>
            </a:r>
            <a:r>
              <a:rPr lang="en-US" dirty="0"/>
              <a:t>&gt;</a:t>
            </a:r>
          </a:p>
          <a:p>
            <a:pPr marL="0" indent="0">
              <a:buNone/>
            </a:pPr>
            <a:r>
              <a:rPr lang="en-US" dirty="0"/>
              <a:t>  &lt;/employee&gt;</a:t>
            </a:r>
          </a:p>
          <a:p>
            <a:pPr marL="0" indent="0">
              <a:buNone/>
            </a:pPr>
            <a:r>
              <a:rPr lang="en-US" dirty="0"/>
              <a:t> &lt;/employees&gt; </a:t>
            </a:r>
          </a:p>
          <a:p>
            <a:pPr marL="0" indent="0">
              <a:buNone/>
            </a:pPr>
            <a:r>
              <a:rPr lang="en-US" dirty="0"/>
              <a:t> </a:t>
            </a:r>
          </a:p>
        </p:txBody>
      </p:sp>
      <p:sp>
        <p:nvSpPr>
          <p:cNvPr id="4" name="TextBox 3"/>
          <p:cNvSpPr txBox="1"/>
          <p:nvPr/>
        </p:nvSpPr>
        <p:spPr>
          <a:xfrm>
            <a:off x="6582770" y="1364872"/>
            <a:ext cx="4038600" cy="5324535"/>
          </a:xfrm>
          <a:prstGeom prst="rect">
            <a:avLst/>
          </a:prstGeom>
          <a:noFill/>
        </p:spPr>
        <p:txBody>
          <a:bodyPr wrap="square" rtlCol="0">
            <a:spAutoFit/>
          </a:bodyPr>
          <a:lstStyle/>
          <a:p>
            <a:r>
              <a:rPr lang="en-US" sz="2400" dirty="0"/>
              <a:t>{“employees”:[</a:t>
            </a:r>
          </a:p>
          <a:p>
            <a:r>
              <a:rPr lang="en-US" sz="2400" dirty="0"/>
              <a:t>     {</a:t>
            </a:r>
          </a:p>
          <a:p>
            <a:r>
              <a:rPr lang="en-US" sz="2400" dirty="0"/>
              <a:t>         “id” : 123,</a:t>
            </a:r>
          </a:p>
          <a:p>
            <a:r>
              <a:rPr lang="en-US" sz="2400" dirty="0"/>
              <a:t>         “name”: “</a:t>
            </a:r>
            <a:r>
              <a:rPr lang="en-US" sz="2400" dirty="0" err="1"/>
              <a:t>Renuka</a:t>
            </a:r>
            <a:r>
              <a:rPr lang="en-US" sz="2400" dirty="0"/>
              <a:t>”,</a:t>
            </a:r>
          </a:p>
          <a:p>
            <a:r>
              <a:rPr lang="en-US" sz="2400" dirty="0"/>
              <a:t>         “</a:t>
            </a:r>
            <a:r>
              <a:rPr lang="en-US" sz="2400" dirty="0" err="1"/>
              <a:t>desig</a:t>
            </a:r>
            <a:r>
              <a:rPr lang="en-US" sz="2400" dirty="0"/>
              <a:t>” : “AP”,</a:t>
            </a:r>
          </a:p>
          <a:p>
            <a:r>
              <a:rPr lang="en-US" sz="2400" dirty="0"/>
              <a:t>          “</a:t>
            </a:r>
            <a:r>
              <a:rPr lang="en-US" sz="2400" dirty="0" err="1"/>
              <a:t>dept</a:t>
            </a:r>
            <a:r>
              <a:rPr lang="en-US" sz="2400" dirty="0"/>
              <a:t>”:”CS”</a:t>
            </a:r>
          </a:p>
          <a:p>
            <a:r>
              <a:rPr lang="en-US" sz="2400" dirty="0"/>
              <a:t>     },</a:t>
            </a:r>
          </a:p>
          <a:p>
            <a:r>
              <a:rPr lang="en-US" sz="2400" dirty="0"/>
              <a:t>     {</a:t>
            </a:r>
          </a:p>
          <a:p>
            <a:r>
              <a:rPr lang="en-US" sz="2400" dirty="0"/>
              <a:t>         “id” : 125,</a:t>
            </a:r>
          </a:p>
          <a:p>
            <a:r>
              <a:rPr lang="en-US" sz="2400" dirty="0"/>
              <a:t>         “name”: “</a:t>
            </a:r>
            <a:r>
              <a:rPr lang="en-US" sz="2400" dirty="0" err="1"/>
              <a:t>Mohanraj</a:t>
            </a:r>
            <a:r>
              <a:rPr lang="en-US" sz="2400" dirty="0"/>
              <a:t>”,</a:t>
            </a:r>
          </a:p>
          <a:p>
            <a:r>
              <a:rPr lang="en-US" sz="2400" dirty="0"/>
              <a:t>         “</a:t>
            </a:r>
            <a:r>
              <a:rPr lang="en-US" sz="2400" dirty="0" err="1"/>
              <a:t>desig</a:t>
            </a:r>
            <a:r>
              <a:rPr lang="en-US" sz="2400" dirty="0"/>
              <a:t>” : “GD”,</a:t>
            </a:r>
          </a:p>
          <a:p>
            <a:r>
              <a:rPr lang="en-US" sz="2400" dirty="0"/>
              <a:t>          “</a:t>
            </a:r>
            <a:r>
              <a:rPr lang="en-US" sz="2400" dirty="0" err="1"/>
              <a:t>dept</a:t>
            </a:r>
            <a:r>
              <a:rPr lang="en-US" sz="2400" dirty="0"/>
              <a:t>”:”CS”</a:t>
            </a:r>
          </a:p>
          <a:p>
            <a:r>
              <a:rPr lang="en-US" sz="2400" dirty="0"/>
              <a:t>     } </a:t>
            </a:r>
          </a:p>
          <a:p>
            <a:r>
              <a:rPr lang="en-US" sz="2400" dirty="0"/>
              <a:t>   ]</a:t>
            </a:r>
            <a:r>
              <a:rPr lang="en-US" sz="2800" dirty="0"/>
              <a:t>}</a:t>
            </a:r>
            <a:r>
              <a:rPr lang="en-US" sz="2000" dirty="0"/>
              <a:t>      </a:t>
            </a:r>
          </a:p>
        </p:txBody>
      </p:sp>
      <p:sp>
        <p:nvSpPr>
          <p:cNvPr id="5" name="Rectangle 4"/>
          <p:cNvSpPr/>
          <p:nvPr/>
        </p:nvSpPr>
        <p:spPr>
          <a:xfrm>
            <a:off x="6934201" y="956555"/>
            <a:ext cx="1978427" cy="400110"/>
          </a:xfrm>
          <a:prstGeom prst="rect">
            <a:avLst/>
          </a:prstGeom>
        </p:spPr>
        <p:txBody>
          <a:bodyPr wrap="none">
            <a:spAutoFit/>
          </a:bodyPr>
          <a:lstStyle/>
          <a:p>
            <a:r>
              <a:rPr lang="en-US" sz="2000" b="1" u="sng" dirty="0"/>
              <a:t>JSON Format</a:t>
            </a:r>
          </a:p>
        </p:txBody>
      </p:sp>
    </p:spTree>
    <p:extLst>
      <p:ext uri="{BB962C8B-B14F-4D97-AF65-F5344CB8AC3E}">
        <p14:creationId xmlns:p14="http://schemas.microsoft.com/office/powerpoint/2010/main" val="1918591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pPr algn="ctr"/>
            <a:r>
              <a:rPr lang="en-US" dirty="0"/>
              <a:t>XML </a:t>
            </a:r>
            <a:r>
              <a:rPr lang="en-US" cap="none" dirty="0"/>
              <a:t>vs</a:t>
            </a:r>
            <a:r>
              <a:rPr lang="en-US" dirty="0"/>
              <a:t> JSON</a:t>
            </a:r>
          </a:p>
        </p:txBody>
      </p:sp>
      <p:sp>
        <p:nvSpPr>
          <p:cNvPr id="3" name="Content Placeholder 2"/>
          <p:cNvSpPr>
            <a:spLocks noGrp="1"/>
          </p:cNvSpPr>
          <p:nvPr>
            <p:ph idx="1"/>
          </p:nvPr>
        </p:nvSpPr>
        <p:spPr>
          <a:xfrm>
            <a:off x="457200" y="1295400"/>
            <a:ext cx="11506200" cy="5410200"/>
          </a:xfrm>
        </p:spPr>
        <p:txBody>
          <a:bodyPr>
            <a:normAutofit fontScale="85000" lnSpcReduction="20000"/>
          </a:bodyPr>
          <a:lstStyle/>
          <a:p>
            <a:pPr>
              <a:lnSpc>
                <a:spcPct val="150000"/>
              </a:lnSpc>
            </a:pPr>
            <a:r>
              <a:rPr lang="en-US" sz="2500" dirty="0"/>
              <a:t>Both are used to transfer data from one technology to another technology.</a:t>
            </a:r>
          </a:p>
          <a:p>
            <a:pPr>
              <a:lnSpc>
                <a:spcPct val="150000"/>
              </a:lnSpc>
            </a:pPr>
            <a:r>
              <a:rPr lang="en-US" sz="2500" dirty="0"/>
              <a:t>JSON occupies less space and load faster than XML.</a:t>
            </a:r>
          </a:p>
          <a:p>
            <a:pPr>
              <a:lnSpc>
                <a:spcPct val="150000"/>
              </a:lnSpc>
            </a:pPr>
            <a:r>
              <a:rPr lang="en-US" sz="2500" dirty="0"/>
              <a:t>Information is represented as a collection of key/value pairs, and that each key/value pair is grouped into an ordered list of objects. JSON can provide data type like Integer, String.</a:t>
            </a:r>
          </a:p>
          <a:p>
            <a:pPr lvl="1">
              <a:lnSpc>
                <a:spcPct val="150000"/>
              </a:lnSpc>
            </a:pPr>
            <a:r>
              <a:rPr lang="en-US" sz="2500" dirty="0"/>
              <a:t> “id” : 123</a:t>
            </a:r>
          </a:p>
          <a:p>
            <a:pPr lvl="1">
              <a:lnSpc>
                <a:spcPct val="150000"/>
              </a:lnSpc>
            </a:pPr>
            <a:r>
              <a:rPr lang="en-US" sz="2500" dirty="0"/>
              <a:t>“name”: “Renuka” </a:t>
            </a:r>
          </a:p>
          <a:p>
            <a:pPr>
              <a:lnSpc>
                <a:spcPct val="150000"/>
              </a:lnSpc>
            </a:pPr>
            <a:r>
              <a:rPr lang="en-US" sz="2500" dirty="0"/>
              <a:t>JSON parsing is simple. Converting object to JSON and JSON to object. </a:t>
            </a:r>
          </a:p>
          <a:p>
            <a:pPr>
              <a:lnSpc>
                <a:spcPct val="150000"/>
              </a:lnSpc>
            </a:pPr>
            <a:r>
              <a:rPr lang="en-US" sz="2500" dirty="0"/>
              <a:t>Android has a build-in support for JSON parsing.</a:t>
            </a:r>
          </a:p>
          <a:p>
            <a:pPr>
              <a:lnSpc>
                <a:spcPct val="150000"/>
              </a:lnSpc>
            </a:pPr>
            <a:r>
              <a:rPr lang="en-US" sz="2500" dirty="0"/>
              <a:t>Third party libraries are available in the market for paring such as  GSON, Retrofit, Jackson &amp; Jettison etc.</a:t>
            </a:r>
          </a:p>
          <a:p>
            <a:pPr>
              <a:lnSpc>
                <a:spcPct val="150000"/>
              </a:lnSpc>
            </a:pPr>
            <a:r>
              <a:rPr lang="en-US" sz="2500" dirty="0"/>
              <a:t>In this course we will use GSONS and Retrofit.</a:t>
            </a:r>
            <a:endParaRPr lang="en-US" dirty="0"/>
          </a:p>
        </p:txBody>
      </p:sp>
    </p:spTree>
    <p:extLst>
      <p:ext uri="{BB962C8B-B14F-4D97-AF65-F5344CB8AC3E}">
        <p14:creationId xmlns:p14="http://schemas.microsoft.com/office/powerpoint/2010/main" val="395937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19200"/>
          </a:xfrm>
        </p:spPr>
        <p:txBody>
          <a:bodyPr>
            <a:normAutofit/>
          </a:bodyPr>
          <a:lstStyle/>
          <a:p>
            <a:pPr algn="ctr"/>
            <a:r>
              <a:rPr lang="en-US" dirty="0"/>
              <a:t>Google </a:t>
            </a:r>
            <a:r>
              <a:rPr lang="en-US" b="1" dirty="0" err="1"/>
              <a:t>Gson</a:t>
            </a:r>
            <a:r>
              <a:rPr lang="en-US" b="1" dirty="0"/>
              <a:t> (</a:t>
            </a:r>
            <a:r>
              <a:rPr lang="en-US" dirty="0" err="1"/>
              <a:t>Gson</a:t>
            </a:r>
            <a:r>
              <a:rPr lang="en-US" dirty="0"/>
              <a:t>)</a:t>
            </a:r>
          </a:p>
        </p:txBody>
      </p:sp>
      <p:sp>
        <p:nvSpPr>
          <p:cNvPr id="3" name="Content Placeholder 2"/>
          <p:cNvSpPr>
            <a:spLocks noGrp="1"/>
          </p:cNvSpPr>
          <p:nvPr>
            <p:ph idx="1"/>
          </p:nvPr>
        </p:nvSpPr>
        <p:spPr>
          <a:xfrm>
            <a:off x="304800" y="1371600"/>
            <a:ext cx="11506200" cy="5257800"/>
          </a:xfrm>
        </p:spPr>
        <p:txBody>
          <a:bodyPr>
            <a:normAutofit lnSpcReduction="10000"/>
          </a:bodyPr>
          <a:lstStyle/>
          <a:p>
            <a:pPr>
              <a:lnSpc>
                <a:spcPct val="110000"/>
              </a:lnSpc>
            </a:pPr>
            <a:r>
              <a:rPr lang="en-US" sz="2400" dirty="0" err="1"/>
              <a:t>Gson</a:t>
            </a:r>
            <a:r>
              <a:rPr lang="en-US" sz="2400" dirty="0"/>
              <a:t> is a Java library that can be used to convert Java(POJO)/Kotlin(POKO) Objects into their JSON representation.</a:t>
            </a:r>
          </a:p>
          <a:p>
            <a:pPr lvl="1">
              <a:lnSpc>
                <a:spcPct val="110000"/>
              </a:lnSpc>
            </a:pPr>
            <a:r>
              <a:rPr lang="en-US" sz="2000" dirty="0"/>
              <a:t>POJO – Plain Old Java Object, POKO – Plain Old Kotlin Object</a:t>
            </a:r>
          </a:p>
          <a:p>
            <a:pPr>
              <a:lnSpc>
                <a:spcPct val="110000"/>
              </a:lnSpc>
            </a:pPr>
            <a:r>
              <a:rPr lang="en-US" sz="2400" dirty="0"/>
              <a:t> It can also be used to convert a JSON string to an equivalent Java/Kotlin object. </a:t>
            </a:r>
          </a:p>
          <a:p>
            <a:pPr>
              <a:lnSpc>
                <a:spcPct val="110000"/>
              </a:lnSpc>
            </a:pPr>
            <a:r>
              <a:rPr lang="en-US" sz="2400" dirty="0"/>
              <a:t>It has extensive support for generics.</a:t>
            </a:r>
          </a:p>
          <a:p>
            <a:pPr>
              <a:lnSpc>
                <a:spcPct val="110000"/>
              </a:lnSpc>
            </a:pPr>
            <a:r>
              <a:rPr lang="en-US" sz="2400" dirty="0"/>
              <a:t>Provide simple </a:t>
            </a:r>
            <a:r>
              <a:rPr lang="en-US" sz="2400" dirty="0" err="1"/>
              <a:t>toJson</a:t>
            </a:r>
            <a:r>
              <a:rPr lang="en-US" sz="2400" dirty="0"/>
              <a:t>() and </a:t>
            </a:r>
            <a:r>
              <a:rPr lang="en-US" sz="2400" dirty="0" err="1"/>
              <a:t>fromJson</a:t>
            </a:r>
            <a:r>
              <a:rPr lang="en-US" sz="2400" dirty="0"/>
              <a:t>() methods to convert Java/Kotlin objects to JSON and vice-versa.</a:t>
            </a:r>
          </a:p>
          <a:p>
            <a:pPr>
              <a:lnSpc>
                <a:spcPct val="110000"/>
              </a:lnSpc>
            </a:pPr>
            <a:r>
              <a:rPr lang="en-US" sz="2400" dirty="0"/>
              <a:t>To use </a:t>
            </a:r>
            <a:r>
              <a:rPr lang="en-US" sz="2400" dirty="0" err="1"/>
              <a:t>Gson</a:t>
            </a:r>
            <a:r>
              <a:rPr lang="en-US" sz="2400" dirty="0"/>
              <a:t> in Android add the below dependencies add directly in the </a:t>
            </a:r>
            <a:r>
              <a:rPr lang="en-US" sz="2400" dirty="0" err="1"/>
              <a:t>gradle</a:t>
            </a:r>
            <a:r>
              <a:rPr lang="en-US" sz="2400" dirty="0"/>
              <a:t> </a:t>
            </a:r>
            <a:r>
              <a:rPr lang="en-US" sz="2400" dirty="0" err="1"/>
              <a:t>Module:app</a:t>
            </a:r>
            <a:r>
              <a:rPr lang="en-US" sz="2400" dirty="0"/>
              <a:t> or follow the next few slides to add dependency.</a:t>
            </a:r>
          </a:p>
          <a:p>
            <a:pPr marL="0" indent="0">
              <a:lnSpc>
                <a:spcPct val="110000"/>
              </a:lnSpc>
              <a:buNone/>
            </a:pPr>
            <a:r>
              <a:rPr lang="fr-FR" sz="2400" dirty="0"/>
              <a:t>     </a:t>
            </a:r>
            <a:r>
              <a:rPr lang="fr-FR" sz="2400" dirty="0" err="1"/>
              <a:t>implementation</a:t>
            </a:r>
            <a:r>
              <a:rPr lang="fr-FR" sz="2400" dirty="0"/>
              <a:t> 'com.google.code.gson:gson:2.9.1'</a:t>
            </a:r>
            <a:endParaRPr lang="en-US" sz="2400" dirty="0"/>
          </a:p>
          <a:p>
            <a:pPr>
              <a:lnSpc>
                <a:spcPct val="110000"/>
              </a:lnSpc>
            </a:pPr>
            <a:r>
              <a:rPr lang="en-US" sz="2400" dirty="0"/>
              <a:t>Square’s Retrofit, including its </a:t>
            </a:r>
            <a:r>
              <a:rPr lang="en-US" sz="2400" dirty="0" err="1"/>
              <a:t>Gson</a:t>
            </a:r>
            <a:r>
              <a:rPr lang="en-US" sz="2400" dirty="0"/>
              <a:t>-based converter code, for retrieving JSON data from Web services. </a:t>
            </a:r>
          </a:p>
        </p:txBody>
      </p:sp>
    </p:spTree>
    <p:extLst>
      <p:ext uri="{BB962C8B-B14F-4D97-AF65-F5344CB8AC3E}">
        <p14:creationId xmlns:p14="http://schemas.microsoft.com/office/powerpoint/2010/main" val="2597789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p>
            <a:r>
              <a:rPr lang="en-US" sz="3600" dirty="0"/>
              <a:t>Add </a:t>
            </a:r>
            <a:r>
              <a:rPr lang="en-US" sz="3600" dirty="0" err="1"/>
              <a:t>Gson</a:t>
            </a:r>
            <a:r>
              <a:rPr lang="en-US" sz="3600" dirty="0"/>
              <a:t> dependencies</a:t>
            </a:r>
          </a:p>
        </p:txBody>
      </p:sp>
      <p:sp>
        <p:nvSpPr>
          <p:cNvPr id="3" name="Content Placeholder 2"/>
          <p:cNvSpPr>
            <a:spLocks noGrp="1"/>
          </p:cNvSpPr>
          <p:nvPr>
            <p:ph idx="1"/>
          </p:nvPr>
        </p:nvSpPr>
        <p:spPr>
          <a:xfrm>
            <a:off x="533400" y="990600"/>
            <a:ext cx="9677400" cy="609600"/>
          </a:xfrm>
        </p:spPr>
        <p:txBody>
          <a:bodyPr>
            <a:normAutofit/>
          </a:bodyPr>
          <a:lstStyle/>
          <a:p>
            <a:pPr marL="0" indent="0">
              <a:buNone/>
            </a:pPr>
            <a:r>
              <a:rPr lang="en-US" sz="2800" dirty="0"/>
              <a:t>Step 1 : Right click app-&gt; Open Module Settings</a:t>
            </a:r>
          </a:p>
          <a:p>
            <a:pPr marL="0" indent="0">
              <a:buNone/>
            </a:pPr>
            <a:endParaRPr lang="en-US" sz="2800" dirty="0"/>
          </a:p>
        </p:txBody>
      </p:sp>
      <p:pic>
        <p:nvPicPr>
          <p:cNvPr id="4" name="Picture 3"/>
          <p:cNvPicPr/>
          <p:nvPr/>
        </p:nvPicPr>
        <p:blipFill>
          <a:blip r:embed="rId3"/>
          <a:stretch>
            <a:fillRect/>
          </a:stretch>
        </p:blipFill>
        <p:spPr>
          <a:xfrm>
            <a:off x="228600" y="1508760"/>
            <a:ext cx="11582400" cy="5334000"/>
          </a:xfrm>
          <a:prstGeom prst="rect">
            <a:avLst/>
          </a:prstGeom>
        </p:spPr>
      </p:pic>
    </p:spTree>
    <p:extLst>
      <p:ext uri="{BB962C8B-B14F-4D97-AF65-F5344CB8AC3E}">
        <p14:creationId xmlns:p14="http://schemas.microsoft.com/office/powerpoint/2010/main" val="2062086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0600"/>
          </a:xfrm>
        </p:spPr>
        <p:txBody>
          <a:bodyPr>
            <a:normAutofit/>
          </a:bodyPr>
          <a:lstStyle/>
          <a:p>
            <a:r>
              <a:rPr lang="en-US" sz="3200" dirty="0"/>
              <a:t>Add </a:t>
            </a:r>
            <a:r>
              <a:rPr lang="en-US" sz="3200" dirty="0" err="1"/>
              <a:t>Gson</a:t>
            </a:r>
            <a:r>
              <a:rPr lang="en-US" sz="3200" dirty="0"/>
              <a:t> dependencies</a:t>
            </a:r>
          </a:p>
        </p:txBody>
      </p:sp>
      <p:sp>
        <p:nvSpPr>
          <p:cNvPr id="3" name="Content Placeholder 2"/>
          <p:cNvSpPr>
            <a:spLocks noGrp="1"/>
          </p:cNvSpPr>
          <p:nvPr>
            <p:ph idx="1"/>
          </p:nvPr>
        </p:nvSpPr>
        <p:spPr>
          <a:xfrm>
            <a:off x="152400" y="990600"/>
            <a:ext cx="12039600" cy="5105400"/>
          </a:xfrm>
        </p:spPr>
        <p:txBody>
          <a:bodyPr>
            <a:normAutofit/>
          </a:bodyPr>
          <a:lstStyle/>
          <a:p>
            <a:pPr marL="0" indent="0">
              <a:buNone/>
            </a:pPr>
            <a:r>
              <a:rPr lang="en-US" sz="2800" dirty="0"/>
              <a:t>Step 2 : Choose the Dependencies Tab and click + icon  to add dependency by selecting Library Dependencies</a:t>
            </a:r>
          </a:p>
        </p:txBody>
      </p:sp>
      <p:pic>
        <p:nvPicPr>
          <p:cNvPr id="7" name="Picture 6">
            <a:extLst>
              <a:ext uri="{FF2B5EF4-FFF2-40B4-BE49-F238E27FC236}">
                <a16:creationId xmlns:a16="http://schemas.microsoft.com/office/drawing/2014/main" id="{0558CFAE-04EE-734F-5BE2-378AA13C67B9}"/>
              </a:ext>
            </a:extLst>
          </p:cNvPr>
          <p:cNvPicPr>
            <a:picLocks noChangeAspect="1"/>
          </p:cNvPicPr>
          <p:nvPr/>
        </p:nvPicPr>
        <p:blipFill>
          <a:blip r:embed="rId3"/>
          <a:stretch>
            <a:fillRect/>
          </a:stretch>
        </p:blipFill>
        <p:spPr>
          <a:xfrm>
            <a:off x="228600" y="1981200"/>
            <a:ext cx="11506200" cy="4876800"/>
          </a:xfrm>
          <a:prstGeom prst="rect">
            <a:avLst/>
          </a:prstGeom>
        </p:spPr>
      </p:pic>
    </p:spTree>
    <p:extLst>
      <p:ext uri="{BB962C8B-B14F-4D97-AF65-F5344CB8AC3E}">
        <p14:creationId xmlns:p14="http://schemas.microsoft.com/office/powerpoint/2010/main" val="1438480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78836"/>
            <a:ext cx="12192000" cy="990600"/>
          </a:xfrm>
        </p:spPr>
        <p:txBody>
          <a:bodyPr>
            <a:normAutofit/>
          </a:bodyPr>
          <a:lstStyle/>
          <a:p>
            <a:r>
              <a:rPr lang="en-US" sz="3200" dirty="0"/>
              <a:t>Add </a:t>
            </a:r>
            <a:r>
              <a:rPr lang="en-US" sz="3200" dirty="0" err="1"/>
              <a:t>Gson</a:t>
            </a:r>
            <a:r>
              <a:rPr lang="en-US" sz="3200" dirty="0"/>
              <a:t> dependencies</a:t>
            </a:r>
          </a:p>
        </p:txBody>
      </p:sp>
      <p:sp>
        <p:nvSpPr>
          <p:cNvPr id="3" name="Content Placeholder 2"/>
          <p:cNvSpPr>
            <a:spLocks noGrp="1"/>
          </p:cNvSpPr>
          <p:nvPr>
            <p:ph idx="1"/>
          </p:nvPr>
        </p:nvSpPr>
        <p:spPr>
          <a:xfrm>
            <a:off x="304800" y="990600"/>
            <a:ext cx="11658600" cy="5105400"/>
          </a:xfrm>
        </p:spPr>
        <p:txBody>
          <a:bodyPr>
            <a:normAutofit/>
          </a:bodyPr>
          <a:lstStyle/>
          <a:p>
            <a:pPr marL="0" indent="0">
              <a:buNone/>
            </a:pPr>
            <a:r>
              <a:rPr lang="en-US" sz="2400" dirty="0"/>
              <a:t>Step 3 : Search </a:t>
            </a:r>
            <a:r>
              <a:rPr lang="en-US" sz="2400" dirty="0" err="1"/>
              <a:t>gson</a:t>
            </a:r>
            <a:r>
              <a:rPr lang="en-US" sz="2400" dirty="0"/>
              <a:t> dependency and select the highlighted dependency and click ok will automatically add </a:t>
            </a:r>
            <a:r>
              <a:rPr lang="fr-FR" sz="2400" dirty="0" err="1">
                <a:solidFill>
                  <a:srgbClr val="0070C0"/>
                </a:solidFill>
              </a:rPr>
              <a:t>implementation</a:t>
            </a:r>
            <a:r>
              <a:rPr lang="fr-FR" sz="2400" dirty="0">
                <a:solidFill>
                  <a:srgbClr val="0070C0"/>
                </a:solidFill>
              </a:rPr>
              <a:t> 'com.google.code.gson:gson:2.9.1' </a:t>
            </a:r>
            <a:r>
              <a:rPr lang="fr-FR" sz="2400" dirty="0"/>
              <a:t>on </a:t>
            </a:r>
            <a:r>
              <a:rPr lang="fr-FR" sz="2400" dirty="0" err="1"/>
              <a:t>Gradle</a:t>
            </a:r>
            <a:r>
              <a:rPr lang="en-US" sz="2400" dirty="0"/>
              <a:t>. </a:t>
            </a:r>
          </a:p>
        </p:txBody>
      </p:sp>
      <p:sp>
        <p:nvSpPr>
          <p:cNvPr id="9" name="Oval 8">
            <a:extLst>
              <a:ext uri="{FF2B5EF4-FFF2-40B4-BE49-F238E27FC236}">
                <a16:creationId xmlns:a16="http://schemas.microsoft.com/office/drawing/2014/main" id="{C3F66BFD-9A42-4E04-A77E-2311683B3094}"/>
              </a:ext>
            </a:extLst>
          </p:cNvPr>
          <p:cNvSpPr/>
          <p:nvPr/>
        </p:nvSpPr>
        <p:spPr>
          <a:xfrm>
            <a:off x="8991600" y="6343649"/>
            <a:ext cx="609600" cy="2667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DEE43A-83AC-1F99-8BC7-ABBCC9E0E7C7}"/>
              </a:ext>
            </a:extLst>
          </p:cNvPr>
          <p:cNvPicPr>
            <a:picLocks noChangeAspect="1"/>
          </p:cNvPicPr>
          <p:nvPr/>
        </p:nvPicPr>
        <p:blipFill>
          <a:blip r:embed="rId3"/>
          <a:stretch>
            <a:fillRect/>
          </a:stretch>
        </p:blipFill>
        <p:spPr>
          <a:xfrm>
            <a:off x="685800" y="2057400"/>
            <a:ext cx="10744200" cy="4800599"/>
          </a:xfrm>
          <a:prstGeom prst="rect">
            <a:avLst/>
          </a:prstGeom>
        </p:spPr>
      </p:pic>
    </p:spTree>
    <p:extLst>
      <p:ext uri="{BB962C8B-B14F-4D97-AF65-F5344CB8AC3E}">
        <p14:creationId xmlns:p14="http://schemas.microsoft.com/office/powerpoint/2010/main" val="4162045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66800"/>
          </a:xfrm>
        </p:spPr>
        <p:txBody>
          <a:bodyPr>
            <a:normAutofit/>
          </a:bodyPr>
          <a:lstStyle/>
          <a:p>
            <a:pPr algn="ctr"/>
            <a:r>
              <a:rPr lang="en-US" sz="3200" dirty="0"/>
              <a:t>Hands on Example  using </a:t>
            </a:r>
            <a:r>
              <a:rPr lang="en-US" sz="3200" dirty="0" err="1"/>
              <a:t>Gson</a:t>
            </a:r>
            <a:endParaRPr lang="en-US" sz="3200" dirty="0"/>
          </a:p>
        </p:txBody>
      </p:sp>
      <p:sp>
        <p:nvSpPr>
          <p:cNvPr id="3" name="Content Placeholder 2"/>
          <p:cNvSpPr>
            <a:spLocks noGrp="1"/>
          </p:cNvSpPr>
          <p:nvPr>
            <p:ph idx="1"/>
          </p:nvPr>
        </p:nvSpPr>
        <p:spPr>
          <a:xfrm>
            <a:off x="228600" y="1219200"/>
            <a:ext cx="8305800" cy="5334000"/>
          </a:xfrm>
        </p:spPr>
        <p:txBody>
          <a:bodyPr>
            <a:normAutofit fontScale="92500" lnSpcReduction="10000"/>
          </a:bodyPr>
          <a:lstStyle/>
          <a:p>
            <a:pPr>
              <a:lnSpc>
                <a:spcPct val="120000"/>
              </a:lnSpc>
            </a:pPr>
            <a:r>
              <a:rPr lang="en-US" sz="3400" dirty="0"/>
              <a:t>Here Username and Password stored as a User Object. </a:t>
            </a:r>
          </a:p>
          <a:p>
            <a:pPr>
              <a:lnSpc>
                <a:spcPct val="120000"/>
              </a:lnSpc>
            </a:pPr>
            <a:r>
              <a:rPr lang="en-US" sz="3400" dirty="0"/>
              <a:t>Using </a:t>
            </a:r>
            <a:r>
              <a:rPr lang="en-US" sz="3400" dirty="0" err="1"/>
              <a:t>Gson</a:t>
            </a:r>
            <a:r>
              <a:rPr lang="en-US" sz="3400" dirty="0"/>
              <a:t>, object is stored and retrieved on Shared Preferences.</a:t>
            </a:r>
          </a:p>
          <a:p>
            <a:pPr>
              <a:lnSpc>
                <a:spcPct val="120000"/>
              </a:lnSpc>
            </a:pPr>
            <a:r>
              <a:rPr lang="en-US" sz="3400" dirty="0"/>
              <a:t>Once the user select the SAVE button, data will be stored into Shared Preference.</a:t>
            </a:r>
          </a:p>
          <a:p>
            <a:pPr>
              <a:lnSpc>
                <a:spcPct val="120000"/>
              </a:lnSpc>
            </a:pPr>
            <a:r>
              <a:rPr lang="en-US" sz="3400" dirty="0"/>
              <a:t>Once the user select the SHOW  button, data will be retrieved from Shared Preference.</a:t>
            </a:r>
          </a:p>
          <a:p>
            <a:pPr>
              <a:lnSpc>
                <a:spcPct val="120000"/>
              </a:lnSpc>
            </a:pPr>
            <a:r>
              <a:rPr lang="en-US" sz="3400" dirty="0"/>
              <a:t>Refer : Lesson9\</a:t>
            </a:r>
            <a:r>
              <a:rPr lang="en-US" sz="3400" dirty="0" err="1"/>
              <a:t>GSONSPFDemo</a:t>
            </a:r>
            <a:endParaRPr lang="en-US" sz="3400" dirty="0"/>
          </a:p>
          <a:p>
            <a:pPr>
              <a:lnSpc>
                <a:spcPct val="170000"/>
              </a:lnSpc>
            </a:pPr>
            <a:endParaRPr lang="en-US" sz="3400" dirty="0"/>
          </a:p>
          <a:p>
            <a:pPr marL="0" indent="0">
              <a:buNone/>
            </a:pPr>
            <a:endParaRPr lang="en-US" sz="2000" dirty="0"/>
          </a:p>
          <a:p>
            <a:pPr marL="0" indent="0">
              <a:buNone/>
            </a:pPr>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219200"/>
            <a:ext cx="2971800"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629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User.java</a:t>
            </a:r>
          </a:p>
        </p:txBody>
      </p:sp>
      <p:sp>
        <p:nvSpPr>
          <p:cNvPr id="3" name="Content Placeholder 2"/>
          <p:cNvSpPr>
            <a:spLocks noGrp="1"/>
          </p:cNvSpPr>
          <p:nvPr>
            <p:ph idx="1"/>
          </p:nvPr>
        </p:nvSpPr>
        <p:spPr/>
        <p:txBody>
          <a:bodyPr>
            <a:normAutofit/>
          </a:bodyPr>
          <a:lstStyle/>
          <a:p>
            <a:pPr marL="0" indent="0">
              <a:buNone/>
            </a:pPr>
            <a:r>
              <a:rPr lang="nn-NO" b="1" dirty="0"/>
              <a:t>data class User(val uname:String, val password:String)</a:t>
            </a:r>
            <a:endParaRPr lang="en-US" dirty="0"/>
          </a:p>
        </p:txBody>
      </p:sp>
    </p:spTree>
    <p:extLst>
      <p:ext uri="{BB962C8B-B14F-4D97-AF65-F5344CB8AC3E}">
        <p14:creationId xmlns:p14="http://schemas.microsoft.com/office/powerpoint/2010/main" val="843021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MainActivity.java</a:t>
            </a:r>
          </a:p>
        </p:txBody>
      </p:sp>
      <p:sp>
        <p:nvSpPr>
          <p:cNvPr id="3" name="Content Placeholder 2"/>
          <p:cNvSpPr>
            <a:spLocks noGrp="1"/>
          </p:cNvSpPr>
          <p:nvPr>
            <p:ph idx="1"/>
          </p:nvPr>
        </p:nvSpPr>
        <p:spPr>
          <a:xfrm>
            <a:off x="304800" y="1129554"/>
            <a:ext cx="11506200" cy="5728447"/>
          </a:xfrm>
        </p:spPr>
        <p:txBody>
          <a:bodyPr>
            <a:normAutofit fontScale="77500" lnSpcReduction="20000"/>
          </a:bodyPr>
          <a:lstStyle/>
          <a:p>
            <a:pPr marL="0" indent="0">
              <a:lnSpc>
                <a:spcPct val="120000"/>
              </a:lnSpc>
              <a:buNone/>
            </a:pPr>
            <a:r>
              <a:rPr lang="en-US" sz="3000" i="1" dirty="0"/>
              <a:t>// This demonstrates to insert User object into Shared Preferences using GSON</a:t>
            </a:r>
            <a:br>
              <a:rPr lang="en-US" sz="3000" i="1" dirty="0"/>
            </a:br>
            <a:r>
              <a:rPr lang="en-US" sz="3300" i="1" dirty="0"/>
              <a:t>fun save(view: View) {</a:t>
            </a:r>
          </a:p>
          <a:p>
            <a:pPr marL="0" indent="0">
              <a:lnSpc>
                <a:spcPct val="120000"/>
              </a:lnSpc>
              <a:buNone/>
            </a:pPr>
            <a:r>
              <a:rPr lang="en-US" sz="3300" i="1" dirty="0"/>
              <a:t>   // Create </a:t>
            </a:r>
            <a:r>
              <a:rPr lang="en-US" sz="3300" i="1" dirty="0" err="1"/>
              <a:t>Gson</a:t>
            </a:r>
            <a:r>
              <a:rPr lang="en-US" sz="3300" i="1" dirty="0"/>
              <a:t> </a:t>
            </a:r>
            <a:r>
              <a:rPr lang="en-US" sz="3300" i="1" dirty="0" err="1"/>
              <a:t>obeject</a:t>
            </a:r>
            <a:r>
              <a:rPr lang="en-US" sz="3300" i="1" dirty="0"/>
              <a:t> to store into Shared Preferences</a:t>
            </a:r>
          </a:p>
          <a:p>
            <a:pPr marL="0" indent="0">
              <a:lnSpc>
                <a:spcPct val="120000"/>
              </a:lnSpc>
              <a:buNone/>
            </a:pPr>
            <a:r>
              <a:rPr lang="en-US" sz="3300" i="1" dirty="0"/>
              <a:t>        </a:t>
            </a:r>
            <a:r>
              <a:rPr lang="en-US" sz="3300" i="1" dirty="0" err="1"/>
              <a:t>val</a:t>
            </a:r>
            <a:r>
              <a:rPr lang="en-US" sz="3300" i="1" dirty="0"/>
              <a:t> </a:t>
            </a:r>
            <a:r>
              <a:rPr lang="en-US" sz="3300" i="1" dirty="0" err="1"/>
              <a:t>gson</a:t>
            </a:r>
            <a:r>
              <a:rPr lang="en-US" sz="3300" i="1" dirty="0"/>
              <a:t> = </a:t>
            </a:r>
            <a:r>
              <a:rPr lang="en-US" sz="3300" i="1" dirty="0" err="1"/>
              <a:t>Gson</a:t>
            </a:r>
            <a:r>
              <a:rPr lang="en-US" sz="3300" i="1" dirty="0"/>
              <a:t>()</a:t>
            </a:r>
          </a:p>
          <a:p>
            <a:pPr marL="0" indent="0">
              <a:lnSpc>
                <a:spcPct val="120000"/>
              </a:lnSpc>
              <a:buNone/>
            </a:pPr>
            <a:r>
              <a:rPr lang="en-US" sz="3300" i="1" dirty="0"/>
              <a:t>        </a:t>
            </a:r>
            <a:r>
              <a:rPr lang="en-US" sz="3300" i="1" dirty="0" err="1"/>
              <a:t>val</a:t>
            </a:r>
            <a:r>
              <a:rPr lang="en-US" sz="3300" i="1" dirty="0"/>
              <a:t> name =et1.getText().</a:t>
            </a:r>
            <a:r>
              <a:rPr lang="en-US" sz="3300" i="1" dirty="0" err="1"/>
              <a:t>toString</a:t>
            </a:r>
            <a:r>
              <a:rPr lang="en-US" sz="3300" i="1" dirty="0"/>
              <a:t>()</a:t>
            </a:r>
          </a:p>
          <a:p>
            <a:pPr marL="0" indent="0">
              <a:lnSpc>
                <a:spcPct val="120000"/>
              </a:lnSpc>
              <a:buNone/>
            </a:pPr>
            <a:r>
              <a:rPr lang="en-US" sz="3300" i="1" dirty="0"/>
              <a:t>        </a:t>
            </a:r>
            <a:r>
              <a:rPr lang="en-US" sz="3300" i="1" dirty="0" err="1"/>
              <a:t>val</a:t>
            </a:r>
            <a:r>
              <a:rPr lang="en-US" sz="3300" i="1" dirty="0"/>
              <a:t> pass = et2.getText().</a:t>
            </a:r>
            <a:r>
              <a:rPr lang="en-US" sz="3300" i="1" dirty="0" err="1"/>
              <a:t>toString</a:t>
            </a:r>
            <a:r>
              <a:rPr lang="en-US" sz="3300" i="1" dirty="0"/>
              <a:t>()</a:t>
            </a:r>
          </a:p>
          <a:p>
            <a:pPr marL="0" indent="0">
              <a:lnSpc>
                <a:spcPct val="120000"/>
              </a:lnSpc>
              <a:buNone/>
            </a:pPr>
            <a:r>
              <a:rPr lang="en-US" sz="3300" i="1" dirty="0"/>
              <a:t>        // Get the Input from the Edit text and make an User Object</a:t>
            </a:r>
          </a:p>
          <a:p>
            <a:pPr marL="0" indent="0">
              <a:lnSpc>
                <a:spcPct val="120000"/>
              </a:lnSpc>
              <a:buNone/>
            </a:pPr>
            <a:r>
              <a:rPr lang="en-US" sz="3300" i="1" dirty="0"/>
              <a:t>        </a:t>
            </a:r>
            <a:r>
              <a:rPr lang="en-US" sz="3300" i="1" dirty="0" err="1"/>
              <a:t>val</a:t>
            </a:r>
            <a:r>
              <a:rPr lang="en-US" sz="3300" i="1" dirty="0"/>
              <a:t> </a:t>
            </a:r>
            <a:r>
              <a:rPr lang="en-US" sz="3300" i="1" dirty="0" err="1"/>
              <a:t>ob</a:t>
            </a:r>
            <a:r>
              <a:rPr lang="en-US" sz="3300" i="1" dirty="0"/>
              <a:t> = User(name, pass)</a:t>
            </a:r>
          </a:p>
          <a:p>
            <a:pPr marL="0" indent="0">
              <a:lnSpc>
                <a:spcPct val="120000"/>
              </a:lnSpc>
              <a:buNone/>
            </a:pPr>
            <a:r>
              <a:rPr lang="en-US" sz="3300" i="1" dirty="0"/>
              <a:t>        if (</a:t>
            </a:r>
            <a:r>
              <a:rPr lang="en-US" sz="3300" i="1" dirty="0" err="1"/>
              <a:t>ob</a:t>
            </a:r>
            <a:r>
              <a:rPr lang="en-US" sz="3300" i="1" dirty="0"/>
              <a:t> != null){</a:t>
            </a:r>
          </a:p>
          <a:p>
            <a:pPr marL="0" indent="0">
              <a:lnSpc>
                <a:spcPct val="120000"/>
              </a:lnSpc>
              <a:buNone/>
            </a:pPr>
            <a:r>
              <a:rPr lang="en-US" sz="3300" i="1" dirty="0"/>
              <a:t> // Convert User object into String object using </a:t>
            </a:r>
            <a:r>
              <a:rPr lang="en-US" sz="3300" i="1" dirty="0" err="1"/>
              <a:t>toJson</a:t>
            </a:r>
            <a:r>
              <a:rPr lang="en-US" sz="3300" i="1" dirty="0"/>
              <a:t>() method</a:t>
            </a:r>
          </a:p>
          <a:p>
            <a:pPr marL="0" indent="0">
              <a:lnSpc>
                <a:spcPct val="120000"/>
              </a:lnSpc>
              <a:buNone/>
            </a:pPr>
            <a:r>
              <a:rPr lang="en-US" sz="3300" i="1" dirty="0"/>
              <a:t>            </a:t>
            </a:r>
            <a:r>
              <a:rPr lang="en-US" sz="3300" i="1" dirty="0" err="1"/>
              <a:t>val</a:t>
            </a:r>
            <a:r>
              <a:rPr lang="en-US" sz="3300" i="1" dirty="0"/>
              <a:t> first = </a:t>
            </a:r>
            <a:r>
              <a:rPr lang="en-US" sz="3300" i="1" dirty="0" err="1"/>
              <a:t>gson.toJson</a:t>
            </a:r>
            <a:r>
              <a:rPr lang="en-US" sz="3300" i="1" dirty="0"/>
              <a:t>(</a:t>
            </a:r>
            <a:r>
              <a:rPr lang="en-US" sz="3300" i="1" dirty="0" err="1"/>
              <a:t>ob</a:t>
            </a:r>
            <a:r>
              <a:rPr lang="en-US" sz="3300" i="1" dirty="0"/>
              <a:t>)</a:t>
            </a:r>
          </a:p>
          <a:p>
            <a:pPr marL="0" indent="0">
              <a:lnSpc>
                <a:spcPct val="120000"/>
              </a:lnSpc>
              <a:buNone/>
            </a:pPr>
            <a:endParaRPr lang="en-US" sz="3300" dirty="0"/>
          </a:p>
        </p:txBody>
      </p:sp>
    </p:spTree>
    <p:extLst>
      <p:ext uri="{BB962C8B-B14F-4D97-AF65-F5344CB8AC3E}">
        <p14:creationId xmlns:p14="http://schemas.microsoft.com/office/powerpoint/2010/main" val="38101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17"/>
            <a:ext cx="12192000" cy="1417638"/>
          </a:xfrm>
        </p:spPr>
        <p:txBody>
          <a:bodyPr/>
          <a:lstStyle/>
          <a:p>
            <a:r>
              <a:rPr lang="en-US" dirty="0"/>
              <a:t>Contents</a:t>
            </a:r>
          </a:p>
        </p:txBody>
      </p:sp>
      <p:sp>
        <p:nvSpPr>
          <p:cNvPr id="3" name="Content Placeholder 2"/>
          <p:cNvSpPr>
            <a:spLocks noGrp="1"/>
          </p:cNvSpPr>
          <p:nvPr>
            <p:ph idx="1"/>
          </p:nvPr>
        </p:nvSpPr>
        <p:spPr>
          <a:xfrm>
            <a:off x="990600" y="1600201"/>
            <a:ext cx="10363200" cy="4953000"/>
          </a:xfrm>
        </p:spPr>
        <p:txBody>
          <a:bodyPr>
            <a:normAutofit fontScale="92500" lnSpcReduction="20000"/>
          </a:bodyPr>
          <a:lstStyle/>
          <a:p>
            <a:pPr lvl="0"/>
            <a:r>
              <a:rPr lang="en-US" sz="2800" dirty="0" err="1">
                <a:sym typeface="Arial"/>
              </a:rPr>
              <a:t>WebView</a:t>
            </a:r>
            <a:endParaRPr lang="en-US" sz="2800" dirty="0">
              <a:sym typeface="Arial"/>
            </a:endParaRPr>
          </a:p>
          <a:p>
            <a:pPr marL="742950" lvl="2" indent="-342900"/>
            <a:r>
              <a:rPr lang="en-US" dirty="0"/>
              <a:t>Introduction</a:t>
            </a:r>
          </a:p>
          <a:p>
            <a:pPr marL="742950" lvl="2" indent="-342900"/>
            <a:r>
              <a:rPr lang="en-US" dirty="0" err="1"/>
              <a:t>WebView</a:t>
            </a:r>
            <a:r>
              <a:rPr lang="en-US" dirty="0"/>
              <a:t> Operations</a:t>
            </a:r>
          </a:p>
          <a:p>
            <a:pPr marL="742950" lvl="2" indent="-342900"/>
            <a:r>
              <a:rPr lang="en-US" dirty="0"/>
              <a:t>Hands on Example</a:t>
            </a:r>
          </a:p>
          <a:p>
            <a:pPr marL="742950" lvl="2" indent="-342900"/>
            <a:r>
              <a:rPr lang="en-US" dirty="0"/>
              <a:t>Methods in </a:t>
            </a:r>
            <a:r>
              <a:rPr lang="en-US" dirty="0" err="1"/>
              <a:t>WebViewClient</a:t>
            </a:r>
            <a:r>
              <a:rPr lang="en-US" dirty="0"/>
              <a:t> class</a:t>
            </a:r>
          </a:p>
          <a:p>
            <a:r>
              <a:rPr lang="en" sz="2800" dirty="0">
                <a:sym typeface="Arial"/>
              </a:rPr>
              <a:t>SharedPreferences</a:t>
            </a:r>
          </a:p>
          <a:p>
            <a:pPr marL="742950" lvl="2" indent="-342900"/>
            <a:r>
              <a:rPr lang="en-US" dirty="0"/>
              <a:t>Introduction</a:t>
            </a:r>
          </a:p>
          <a:p>
            <a:pPr marL="742950" lvl="2" indent="-342900"/>
            <a:r>
              <a:rPr lang="en-US" dirty="0"/>
              <a:t>Applications of Shared Preferences</a:t>
            </a:r>
          </a:p>
          <a:p>
            <a:pPr marL="742950" lvl="2" indent="-342900"/>
            <a:r>
              <a:rPr lang="en-US" dirty="0"/>
              <a:t>Steps for creating Shared Preferences</a:t>
            </a:r>
          </a:p>
          <a:p>
            <a:pPr marL="742950" lvl="2" indent="-342900"/>
            <a:r>
              <a:rPr lang="en-US" dirty="0"/>
              <a:t>Retrieve, Update and Delete preferences</a:t>
            </a:r>
          </a:p>
          <a:p>
            <a:pPr marL="742950" lvl="2" indent="-342900"/>
            <a:r>
              <a:rPr lang="en-US" dirty="0"/>
              <a:t>JSON, </a:t>
            </a:r>
            <a:r>
              <a:rPr lang="en-US" dirty="0" err="1"/>
              <a:t>Gson</a:t>
            </a:r>
            <a:endParaRPr lang="en-US" dirty="0"/>
          </a:p>
          <a:p>
            <a:pPr marL="742950" lvl="2" indent="-342900"/>
            <a:r>
              <a:rPr lang="en-US" dirty="0"/>
              <a:t>Internal Storage</a:t>
            </a:r>
          </a:p>
          <a:p>
            <a:pPr marL="742950" lvl="2" indent="-342900"/>
            <a:r>
              <a:rPr lang="en-US" dirty="0"/>
              <a:t>Retrofit to read data from Network JSON data</a:t>
            </a:r>
          </a:p>
          <a:p>
            <a:pPr marL="742950" lvl="2" indent="-342900"/>
            <a:r>
              <a:rPr lang="en-US" dirty="0"/>
              <a:t>Retrofit &amp; Kotlin Coroutines</a:t>
            </a:r>
          </a:p>
          <a:p>
            <a:endParaRPr lang="en" sz="2800" dirty="0">
              <a:sym typeface="Arial"/>
            </a:endParaRPr>
          </a:p>
          <a:p>
            <a:pPr lvl="1"/>
            <a:endParaRPr lang="en" sz="2400" dirty="0">
              <a:sym typeface="Arial"/>
            </a:endParaRPr>
          </a:p>
          <a:p>
            <a:pPr lvl="1"/>
            <a:endParaRPr lang="en" sz="2400" dirty="0">
              <a:latin typeface="Arial"/>
              <a:ea typeface="Arial"/>
              <a:cs typeface="Arial"/>
              <a:sym typeface="Arial"/>
            </a:endParaRPr>
          </a:p>
          <a:p>
            <a:pPr lvl="0"/>
            <a:endParaRPr lang="en" sz="2800" dirty="0"/>
          </a:p>
          <a:p>
            <a:pPr lvl="0"/>
            <a:endParaRPr lang="en-US" dirty="0"/>
          </a:p>
        </p:txBody>
      </p:sp>
    </p:spTree>
    <p:extLst>
      <p:ext uri="{BB962C8B-B14F-4D97-AF65-F5344CB8AC3E}">
        <p14:creationId xmlns:p14="http://schemas.microsoft.com/office/powerpoint/2010/main" val="1659285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MainActivity.java</a:t>
            </a:r>
          </a:p>
        </p:txBody>
      </p:sp>
      <p:sp>
        <p:nvSpPr>
          <p:cNvPr id="3" name="Content Placeholder 2"/>
          <p:cNvSpPr>
            <a:spLocks noGrp="1"/>
          </p:cNvSpPr>
          <p:nvPr>
            <p:ph idx="1"/>
          </p:nvPr>
        </p:nvSpPr>
        <p:spPr>
          <a:xfrm>
            <a:off x="228600" y="1160034"/>
            <a:ext cx="11734800" cy="5728447"/>
          </a:xfrm>
        </p:spPr>
        <p:txBody>
          <a:bodyPr>
            <a:normAutofit fontScale="55000" lnSpcReduction="20000"/>
          </a:bodyPr>
          <a:lstStyle/>
          <a:p>
            <a:pPr marL="0" indent="0">
              <a:lnSpc>
                <a:spcPct val="120000"/>
              </a:lnSpc>
              <a:buNone/>
            </a:pPr>
            <a:r>
              <a:rPr lang="en-US" sz="3300" i="1" dirty="0"/>
              <a:t> // Store the retrieved Sting into Shared Preferences</a:t>
            </a:r>
          </a:p>
          <a:p>
            <a:pPr marL="0" indent="0">
              <a:lnSpc>
                <a:spcPct val="120000"/>
              </a:lnSpc>
              <a:buNone/>
            </a:pPr>
            <a:r>
              <a:rPr lang="en-US" i="1" dirty="0"/>
              <a:t>// 0 indicates MODE_PRIVATE</a:t>
            </a:r>
            <a:endParaRPr lang="en-US" sz="3300" i="1" dirty="0"/>
          </a:p>
          <a:p>
            <a:pPr marL="0" indent="0">
              <a:lnSpc>
                <a:spcPct val="120000"/>
              </a:lnSpc>
              <a:buNone/>
            </a:pPr>
            <a:r>
              <a:rPr lang="en-US" sz="3600" i="1" dirty="0"/>
              <a:t>            </a:t>
            </a:r>
            <a:r>
              <a:rPr lang="en-US" sz="3600" i="1" dirty="0" err="1"/>
              <a:t>val</a:t>
            </a:r>
            <a:r>
              <a:rPr lang="en-US" sz="3600" i="1" dirty="0"/>
              <a:t> </a:t>
            </a:r>
            <a:r>
              <a:rPr lang="en-US" sz="3600" i="1" dirty="0" err="1"/>
              <a:t>spf</a:t>
            </a:r>
            <a:r>
              <a:rPr lang="en-US" sz="3600" i="1" dirty="0"/>
              <a:t> = </a:t>
            </a:r>
            <a:r>
              <a:rPr lang="en-US" sz="3600" i="1" dirty="0" err="1"/>
              <a:t>getSharedPreferences</a:t>
            </a:r>
            <a:r>
              <a:rPr lang="en-US" sz="3600" i="1" dirty="0"/>
              <a:t>("user", 0)</a:t>
            </a:r>
          </a:p>
          <a:p>
            <a:pPr marL="0" indent="0">
              <a:lnSpc>
                <a:spcPct val="120000"/>
              </a:lnSpc>
              <a:buNone/>
            </a:pPr>
            <a:r>
              <a:rPr lang="en-US" sz="3600" i="1" dirty="0"/>
              <a:t>            </a:t>
            </a:r>
            <a:r>
              <a:rPr lang="en-US" sz="3600" i="1" dirty="0" err="1"/>
              <a:t>val</a:t>
            </a:r>
            <a:r>
              <a:rPr lang="en-US" sz="3600" i="1" dirty="0"/>
              <a:t> edit = </a:t>
            </a:r>
            <a:r>
              <a:rPr lang="en-US" sz="3600" i="1" dirty="0" err="1"/>
              <a:t>spf.edit</a:t>
            </a:r>
            <a:r>
              <a:rPr lang="en-US" sz="3600" i="1" dirty="0"/>
              <a:t>()</a:t>
            </a:r>
          </a:p>
          <a:p>
            <a:pPr marL="0" indent="0">
              <a:lnSpc>
                <a:spcPct val="120000"/>
              </a:lnSpc>
              <a:buNone/>
            </a:pPr>
            <a:r>
              <a:rPr lang="en-US" sz="3600" i="1" dirty="0"/>
              <a:t>            </a:t>
            </a:r>
            <a:r>
              <a:rPr lang="en-US" sz="3600" i="1" dirty="0" err="1"/>
              <a:t>edit.putString</a:t>
            </a:r>
            <a:r>
              <a:rPr lang="en-US" sz="3600" i="1" dirty="0"/>
              <a:t>("data", first)</a:t>
            </a:r>
          </a:p>
          <a:p>
            <a:pPr marL="0" indent="0">
              <a:lnSpc>
                <a:spcPct val="120000"/>
              </a:lnSpc>
              <a:buNone/>
            </a:pPr>
            <a:r>
              <a:rPr lang="en-US" sz="3600" i="1" dirty="0"/>
              <a:t>            </a:t>
            </a:r>
            <a:r>
              <a:rPr lang="en-US" sz="3600" i="1" dirty="0" err="1"/>
              <a:t>edit.apply</a:t>
            </a:r>
            <a:r>
              <a:rPr lang="en-US" sz="3600" i="1" dirty="0"/>
              <a:t>()</a:t>
            </a:r>
          </a:p>
          <a:p>
            <a:pPr marL="0" indent="0">
              <a:lnSpc>
                <a:spcPct val="120000"/>
              </a:lnSpc>
              <a:buNone/>
            </a:pPr>
            <a:r>
              <a:rPr lang="en-US" sz="3600" i="1" dirty="0"/>
              <a:t>            </a:t>
            </a:r>
            <a:r>
              <a:rPr lang="en-US" sz="3600" i="1" dirty="0" err="1"/>
              <a:t>Toast.makeText</a:t>
            </a:r>
            <a:r>
              <a:rPr lang="en-US" sz="3600" i="1" dirty="0"/>
              <a:t>(</a:t>
            </a:r>
            <a:r>
              <a:rPr lang="en-US" sz="3600" i="1" dirty="0" err="1"/>
              <a:t>getApplicationContext</a:t>
            </a:r>
            <a:r>
              <a:rPr lang="en-US" sz="3600" i="1" dirty="0"/>
              <a:t>(), "Success", </a:t>
            </a:r>
            <a:r>
              <a:rPr lang="en-US" sz="3600" i="1" dirty="0" err="1"/>
              <a:t>Toast.LENGTH_LONG</a:t>
            </a:r>
            <a:r>
              <a:rPr lang="en-US" sz="3600" i="1" dirty="0"/>
              <a:t>).show()</a:t>
            </a:r>
          </a:p>
          <a:p>
            <a:pPr marL="0" indent="0">
              <a:lnSpc>
                <a:spcPct val="120000"/>
              </a:lnSpc>
              <a:buNone/>
            </a:pPr>
            <a:r>
              <a:rPr lang="en-US" sz="3600" i="1" dirty="0"/>
              <a:t>        }</a:t>
            </a:r>
          </a:p>
          <a:p>
            <a:pPr marL="0" indent="0">
              <a:lnSpc>
                <a:spcPct val="120000"/>
              </a:lnSpc>
              <a:buNone/>
            </a:pPr>
            <a:r>
              <a:rPr lang="en-US" sz="3600" i="1" dirty="0"/>
              <a:t>        else {</a:t>
            </a:r>
          </a:p>
          <a:p>
            <a:pPr marL="0" indent="0">
              <a:lnSpc>
                <a:spcPct val="120000"/>
              </a:lnSpc>
              <a:buNone/>
            </a:pPr>
            <a:r>
              <a:rPr lang="en-US" sz="3600" i="1" dirty="0"/>
              <a:t>            </a:t>
            </a:r>
            <a:r>
              <a:rPr lang="en-US" sz="3600" i="1" dirty="0" err="1"/>
              <a:t>Toast.makeText</a:t>
            </a:r>
            <a:r>
              <a:rPr lang="en-US" sz="3600" i="1" dirty="0"/>
              <a:t>(</a:t>
            </a:r>
            <a:r>
              <a:rPr lang="en-US" sz="3600" i="1" dirty="0" err="1"/>
              <a:t>getApplicationContext</a:t>
            </a:r>
            <a:r>
              <a:rPr lang="en-US" sz="3600" i="1" dirty="0"/>
              <a:t>(), "Failure", </a:t>
            </a:r>
            <a:r>
              <a:rPr lang="en-US" sz="3600" i="1" dirty="0" err="1"/>
              <a:t>Toast.LENGTH_LONG</a:t>
            </a:r>
            <a:r>
              <a:rPr lang="en-US" sz="3600" i="1" dirty="0"/>
              <a:t>).show()</a:t>
            </a:r>
          </a:p>
          <a:p>
            <a:pPr marL="0" indent="0">
              <a:lnSpc>
                <a:spcPct val="120000"/>
              </a:lnSpc>
              <a:buNone/>
            </a:pPr>
            <a:r>
              <a:rPr lang="en-US" sz="3600" i="1" dirty="0"/>
              <a:t>        }</a:t>
            </a:r>
          </a:p>
          <a:p>
            <a:pPr marL="0" indent="0">
              <a:lnSpc>
                <a:spcPct val="120000"/>
              </a:lnSpc>
              <a:buNone/>
            </a:pPr>
            <a:r>
              <a:rPr lang="en-US" sz="3600" i="1" dirty="0"/>
              <a:t>        et1.setText("")</a:t>
            </a:r>
          </a:p>
          <a:p>
            <a:pPr marL="0" indent="0">
              <a:lnSpc>
                <a:spcPct val="120000"/>
              </a:lnSpc>
              <a:buNone/>
            </a:pPr>
            <a:r>
              <a:rPr lang="en-US" sz="3600" i="1" dirty="0"/>
              <a:t>        et2.setText("")</a:t>
            </a:r>
          </a:p>
          <a:p>
            <a:pPr marL="0" indent="0">
              <a:lnSpc>
                <a:spcPct val="120000"/>
              </a:lnSpc>
              <a:buNone/>
            </a:pPr>
            <a:r>
              <a:rPr lang="en-US" sz="3600" i="1" dirty="0"/>
              <a:t>    }</a:t>
            </a:r>
            <a:endParaRPr lang="en-US" sz="3600" dirty="0"/>
          </a:p>
        </p:txBody>
      </p:sp>
    </p:spTree>
    <p:extLst>
      <p:ext uri="{BB962C8B-B14F-4D97-AF65-F5344CB8AC3E}">
        <p14:creationId xmlns:p14="http://schemas.microsoft.com/office/powerpoint/2010/main" val="3759625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85800" y="321459"/>
            <a:ext cx="11277600" cy="63094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fontAlgn="base">
              <a:spcBef>
                <a:spcPct val="0"/>
              </a:spcBef>
              <a:spcAft>
                <a:spcPct val="0"/>
              </a:spcAft>
              <a:buNone/>
            </a:pPr>
            <a:r>
              <a:rPr lang="en-US" altLang="en-US" sz="2400" dirty="0"/>
              <a:t>fun show(</a:t>
            </a:r>
            <a:r>
              <a:rPr lang="en-US" altLang="en-US" sz="2400" dirty="0" err="1"/>
              <a:t>view:View</a:t>
            </a:r>
            <a:r>
              <a:rPr lang="en-US" altLang="en-US" sz="2400" dirty="0"/>
              <a:t>) {</a:t>
            </a:r>
          </a:p>
          <a:p>
            <a:pPr marL="0" indent="0" fontAlgn="base">
              <a:spcBef>
                <a:spcPct val="0"/>
              </a:spcBef>
              <a:spcAft>
                <a:spcPct val="0"/>
              </a:spcAft>
              <a:buNone/>
            </a:pPr>
            <a:r>
              <a:rPr lang="en-US" altLang="en-US" sz="2400" dirty="0"/>
              <a:t>        </a:t>
            </a:r>
            <a:r>
              <a:rPr lang="en-US" altLang="en-US" sz="2000" dirty="0"/>
              <a:t>// Create </a:t>
            </a:r>
            <a:r>
              <a:rPr lang="en-US" altLang="en-US" sz="2000" dirty="0" err="1"/>
              <a:t>Gson</a:t>
            </a:r>
            <a:r>
              <a:rPr lang="en-US" altLang="en-US" sz="2000" dirty="0"/>
              <a:t> </a:t>
            </a:r>
            <a:r>
              <a:rPr lang="en-US" altLang="en-US" sz="2000" dirty="0" err="1"/>
              <a:t>obeject</a:t>
            </a:r>
            <a:r>
              <a:rPr lang="en-US" altLang="en-US" sz="2000" dirty="0"/>
              <a:t> to retrieve data from Shared Preferences</a:t>
            </a:r>
            <a:endParaRPr lang="en-US" altLang="en-US" sz="2400" dirty="0"/>
          </a:p>
          <a:p>
            <a:pPr marL="0" indent="0" fontAlgn="base">
              <a:spcBef>
                <a:spcPct val="0"/>
              </a:spcBef>
              <a:spcAft>
                <a:spcPct val="0"/>
              </a:spcAft>
              <a:buNone/>
            </a:pPr>
            <a:r>
              <a:rPr lang="en-US" altLang="en-US" sz="2400" dirty="0"/>
              <a:t>        </a:t>
            </a:r>
            <a:r>
              <a:rPr lang="en-US" altLang="en-US" sz="2400" dirty="0" err="1"/>
              <a:t>val</a:t>
            </a:r>
            <a:r>
              <a:rPr lang="en-US" altLang="en-US" sz="2400" dirty="0"/>
              <a:t> </a:t>
            </a:r>
            <a:r>
              <a:rPr lang="en-US" altLang="en-US" sz="2400" dirty="0" err="1"/>
              <a:t>gson</a:t>
            </a:r>
            <a:r>
              <a:rPr lang="en-US" altLang="en-US" sz="2400" dirty="0"/>
              <a:t> = </a:t>
            </a:r>
            <a:r>
              <a:rPr lang="en-US" altLang="en-US" sz="2400" dirty="0" err="1"/>
              <a:t>Gson</a:t>
            </a:r>
            <a:r>
              <a:rPr lang="en-US" altLang="en-US" sz="2400" dirty="0"/>
              <a:t>()</a:t>
            </a:r>
          </a:p>
          <a:p>
            <a:pPr marL="0" indent="0" fontAlgn="base">
              <a:spcBef>
                <a:spcPct val="0"/>
              </a:spcBef>
              <a:spcAft>
                <a:spcPct val="0"/>
              </a:spcAft>
              <a:buNone/>
            </a:pPr>
            <a:r>
              <a:rPr lang="en-US" altLang="en-US" sz="2400" dirty="0"/>
              <a:t>        </a:t>
            </a:r>
            <a:r>
              <a:rPr lang="en-US" altLang="en-US" sz="2400" dirty="0" err="1"/>
              <a:t>val</a:t>
            </a:r>
            <a:r>
              <a:rPr lang="en-US" altLang="en-US" sz="2400" dirty="0"/>
              <a:t> </a:t>
            </a:r>
            <a:r>
              <a:rPr lang="en-US" altLang="en-US" sz="2400" dirty="0" err="1"/>
              <a:t>spf</a:t>
            </a:r>
            <a:r>
              <a:rPr lang="en-US" altLang="en-US" sz="2400" dirty="0"/>
              <a:t> = </a:t>
            </a:r>
            <a:r>
              <a:rPr lang="en-US" altLang="en-US" sz="2400" dirty="0" err="1"/>
              <a:t>getSharedPreferences</a:t>
            </a:r>
            <a:r>
              <a:rPr lang="en-US" altLang="en-US" sz="2400" dirty="0"/>
              <a:t>("user", 0) //</a:t>
            </a:r>
            <a:r>
              <a:rPr lang="en-US" altLang="en-US" sz="1600" dirty="0"/>
              <a:t>0-&gt;MODE_PRIVATE</a:t>
            </a:r>
            <a:endParaRPr lang="en-US" altLang="en-US" sz="2400" dirty="0"/>
          </a:p>
          <a:p>
            <a:pPr marL="0" indent="0" fontAlgn="base">
              <a:spcBef>
                <a:spcPct val="0"/>
              </a:spcBef>
              <a:spcAft>
                <a:spcPct val="0"/>
              </a:spcAft>
              <a:buNone/>
            </a:pPr>
            <a:r>
              <a:rPr lang="en-US" altLang="en-US" sz="2400" dirty="0"/>
              <a:t>        </a:t>
            </a:r>
            <a:r>
              <a:rPr lang="en-US" altLang="en-US" sz="2400" dirty="0" err="1"/>
              <a:t>val</a:t>
            </a:r>
            <a:r>
              <a:rPr lang="en-US" altLang="en-US" sz="2400" dirty="0"/>
              <a:t> res = </a:t>
            </a:r>
            <a:r>
              <a:rPr lang="en-US" altLang="en-US" sz="2400" dirty="0" err="1"/>
              <a:t>spf.getString</a:t>
            </a:r>
            <a:r>
              <a:rPr lang="en-US" altLang="en-US" sz="2400" dirty="0"/>
              <a:t>("data", "")</a:t>
            </a:r>
          </a:p>
          <a:p>
            <a:pPr marL="0" indent="0" fontAlgn="base">
              <a:spcBef>
                <a:spcPct val="0"/>
              </a:spcBef>
              <a:spcAft>
                <a:spcPct val="0"/>
              </a:spcAft>
              <a:buNone/>
            </a:pPr>
            <a:r>
              <a:rPr lang="en-US" altLang="en-US" sz="2400" dirty="0"/>
              <a:t>        </a:t>
            </a:r>
            <a:r>
              <a:rPr lang="en-US" altLang="en-US" sz="2000" dirty="0"/>
              <a:t>/* Convert the String object into User object using         </a:t>
            </a:r>
          </a:p>
          <a:p>
            <a:pPr marL="0" indent="0" fontAlgn="base">
              <a:spcBef>
                <a:spcPct val="0"/>
              </a:spcBef>
              <a:spcAft>
                <a:spcPct val="0"/>
              </a:spcAft>
              <a:buNone/>
            </a:pPr>
            <a:r>
              <a:rPr lang="en-US" altLang="en-US" sz="2000" dirty="0"/>
              <a:t>         </a:t>
            </a:r>
            <a:r>
              <a:rPr lang="en-US" altLang="en-US" sz="2000" dirty="0" err="1"/>
              <a:t>fromJson</a:t>
            </a:r>
            <a:r>
              <a:rPr lang="en-US" altLang="en-US" sz="2000" dirty="0"/>
              <a:t>() method, return a type of User*/</a:t>
            </a:r>
          </a:p>
          <a:p>
            <a:pPr marL="0" indent="0" fontAlgn="base">
              <a:spcBef>
                <a:spcPct val="0"/>
              </a:spcBef>
              <a:spcAft>
                <a:spcPct val="0"/>
              </a:spcAft>
              <a:buNone/>
            </a:pPr>
            <a:r>
              <a:rPr lang="en-US" altLang="en-US" sz="2400" dirty="0"/>
              <a:t>        </a:t>
            </a:r>
            <a:r>
              <a:rPr lang="en-US" altLang="en-US" sz="2400" dirty="0" err="1"/>
              <a:t>val</a:t>
            </a:r>
            <a:r>
              <a:rPr lang="en-US" altLang="en-US" sz="2400" dirty="0"/>
              <a:t> opt = </a:t>
            </a:r>
            <a:r>
              <a:rPr lang="en-US" altLang="en-US" sz="2400" dirty="0" err="1"/>
              <a:t>gson.fromJson</a:t>
            </a:r>
            <a:r>
              <a:rPr lang="en-US" altLang="en-US" sz="2400" dirty="0"/>
              <a:t>(res, User::class.java)</a:t>
            </a:r>
          </a:p>
          <a:p>
            <a:pPr marL="0" indent="0" fontAlgn="base">
              <a:spcBef>
                <a:spcPct val="0"/>
              </a:spcBef>
              <a:spcAft>
                <a:spcPct val="0"/>
              </a:spcAft>
              <a:buNone/>
            </a:pPr>
            <a:r>
              <a:rPr lang="en-US" altLang="en-US" sz="2400" dirty="0"/>
              <a:t>        if (opt != null){</a:t>
            </a:r>
          </a:p>
          <a:p>
            <a:pPr marL="0" indent="0" fontAlgn="base">
              <a:spcBef>
                <a:spcPct val="0"/>
              </a:spcBef>
              <a:spcAft>
                <a:spcPct val="0"/>
              </a:spcAft>
              <a:buNone/>
            </a:pPr>
            <a:r>
              <a:rPr lang="en-US" altLang="en-US" sz="2400" dirty="0"/>
              <a:t>            et1.setText(</a:t>
            </a:r>
            <a:r>
              <a:rPr lang="en-US" altLang="en-US" sz="2400" dirty="0" err="1"/>
              <a:t>opt.uname</a:t>
            </a:r>
            <a:r>
              <a:rPr lang="en-US" altLang="en-US" sz="2400" dirty="0"/>
              <a:t>)</a:t>
            </a:r>
          </a:p>
          <a:p>
            <a:pPr marL="0" indent="0" fontAlgn="base">
              <a:spcBef>
                <a:spcPct val="0"/>
              </a:spcBef>
              <a:spcAft>
                <a:spcPct val="0"/>
              </a:spcAft>
              <a:buNone/>
            </a:pPr>
            <a:r>
              <a:rPr lang="en-US" altLang="en-US" sz="2400" dirty="0"/>
              <a:t>           et2.setText(</a:t>
            </a:r>
            <a:r>
              <a:rPr lang="en-US" altLang="en-US" sz="2400" dirty="0" err="1"/>
              <a:t>opt.password</a:t>
            </a:r>
            <a:r>
              <a:rPr lang="en-US" altLang="en-US" sz="2400" dirty="0"/>
              <a:t>)</a:t>
            </a:r>
          </a:p>
          <a:p>
            <a:pPr marL="0" indent="0" fontAlgn="base">
              <a:spcBef>
                <a:spcPct val="0"/>
              </a:spcBef>
              <a:spcAft>
                <a:spcPct val="0"/>
              </a:spcAft>
              <a:buNone/>
            </a:pPr>
            <a:r>
              <a:rPr lang="en-US" altLang="en-US" sz="2400" dirty="0"/>
              <a:t>        }</a:t>
            </a:r>
          </a:p>
          <a:p>
            <a:pPr marL="0" indent="0" fontAlgn="base">
              <a:spcBef>
                <a:spcPct val="0"/>
              </a:spcBef>
              <a:spcAft>
                <a:spcPct val="0"/>
              </a:spcAft>
              <a:buNone/>
            </a:pPr>
            <a:r>
              <a:rPr lang="en-US" altLang="en-US" sz="2400" dirty="0"/>
              <a:t>        else{</a:t>
            </a:r>
          </a:p>
          <a:p>
            <a:pPr marL="0" indent="0" fontAlgn="base">
              <a:spcBef>
                <a:spcPct val="0"/>
              </a:spcBef>
              <a:spcAft>
                <a:spcPct val="0"/>
              </a:spcAft>
              <a:buNone/>
            </a:pPr>
            <a:r>
              <a:rPr lang="en-US" altLang="en-US" sz="2400" dirty="0"/>
              <a:t>            </a:t>
            </a:r>
            <a:r>
              <a:rPr lang="en-US" altLang="en-US" sz="2400" dirty="0" err="1"/>
              <a:t>Toast.makeText</a:t>
            </a:r>
            <a:r>
              <a:rPr lang="en-US" altLang="en-US" sz="2400" dirty="0"/>
              <a:t>(</a:t>
            </a:r>
            <a:r>
              <a:rPr lang="en-US" altLang="en-US" sz="2400" dirty="0" err="1"/>
              <a:t>getApplicationContext</a:t>
            </a:r>
            <a:r>
              <a:rPr lang="en-US" altLang="en-US" sz="2400" dirty="0"/>
              <a:t>(), "Failure to retrieve", </a:t>
            </a:r>
            <a:r>
              <a:rPr lang="en-US" altLang="en-US" sz="2400" dirty="0" err="1"/>
              <a:t>Toast.LENGTH_LONG</a:t>
            </a:r>
            <a:r>
              <a:rPr lang="en-US" altLang="en-US" sz="2400" dirty="0"/>
              <a:t>).show()</a:t>
            </a:r>
          </a:p>
          <a:p>
            <a:pPr marL="0" indent="0" fontAlgn="base">
              <a:spcBef>
                <a:spcPct val="0"/>
              </a:spcBef>
              <a:spcAft>
                <a:spcPct val="0"/>
              </a:spcAft>
              <a:buNone/>
            </a:pPr>
            <a:r>
              <a:rPr lang="en-US" altLang="en-US" sz="2400" dirty="0"/>
              <a:t>        }</a:t>
            </a:r>
          </a:p>
          <a:p>
            <a:pPr marL="0" indent="0" fontAlgn="base">
              <a:spcBef>
                <a:spcPct val="0"/>
              </a:spcBef>
              <a:spcAft>
                <a:spcPct val="0"/>
              </a:spcAft>
              <a:buNone/>
            </a:pPr>
            <a:r>
              <a:rPr lang="en-US" altLang="en-US" sz="2400" dirty="0"/>
              <a:t>    }</a:t>
            </a:r>
          </a:p>
        </p:txBody>
      </p:sp>
    </p:spTree>
    <p:extLst>
      <p:ext uri="{BB962C8B-B14F-4D97-AF65-F5344CB8AC3E}">
        <p14:creationId xmlns:p14="http://schemas.microsoft.com/office/powerpoint/2010/main" val="1736011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1170-848B-41C3-ACC6-4B4145A87C07}"/>
              </a:ext>
            </a:extLst>
          </p:cNvPr>
          <p:cNvSpPr>
            <a:spLocks noGrp="1"/>
          </p:cNvSpPr>
          <p:nvPr>
            <p:ph type="title"/>
          </p:nvPr>
        </p:nvSpPr>
        <p:spPr/>
        <p:txBody>
          <a:bodyPr/>
          <a:lstStyle/>
          <a:p>
            <a:r>
              <a:rPr lang="en-US" dirty="0"/>
              <a:t>Main Point 3</a:t>
            </a:r>
          </a:p>
        </p:txBody>
      </p:sp>
      <p:sp>
        <p:nvSpPr>
          <p:cNvPr id="3" name="Content Placeholder 2">
            <a:extLst>
              <a:ext uri="{FF2B5EF4-FFF2-40B4-BE49-F238E27FC236}">
                <a16:creationId xmlns:a16="http://schemas.microsoft.com/office/drawing/2014/main" id="{C7E3F210-4E92-474B-8437-3B9E6DD7D06D}"/>
              </a:ext>
            </a:extLst>
          </p:cNvPr>
          <p:cNvSpPr>
            <a:spLocks noGrp="1"/>
          </p:cNvSpPr>
          <p:nvPr>
            <p:ph idx="1"/>
          </p:nvPr>
        </p:nvSpPr>
        <p:spPr/>
        <p:txBody>
          <a:bodyPr>
            <a:normAutofit/>
          </a:bodyPr>
          <a:lstStyle/>
          <a:p>
            <a:pPr marL="0" indent="0" algn="just">
              <a:lnSpc>
                <a:spcPct val="120000"/>
              </a:lnSpc>
              <a:spcBef>
                <a:spcPts val="0"/>
              </a:spcBef>
              <a:buNone/>
              <a:tabLst>
                <a:tab pos="457200" algn="l"/>
              </a:tabLst>
            </a:pPr>
            <a:r>
              <a:rPr lang="en-US" sz="2800" dirty="0">
                <a:latin typeface="Times" panose="02020603050405020304" pitchFamily="18" charset="0"/>
                <a:ea typeface="Times New Roman" panose="02020603050405020304" pitchFamily="18" charset="0"/>
                <a:cs typeface="Times New Roman" panose="02020603050405020304" pitchFamily="18" charset="0"/>
              </a:rPr>
              <a:t>JSON has become more widely used for data representations than XML because JSON is easier to write and read and is almost identical to Java object literal syntax. </a:t>
            </a:r>
            <a:r>
              <a:rPr lang="en-US" sz="2800" dirty="0" err="1">
                <a:latin typeface="Times" panose="02020603050405020304" pitchFamily="18" charset="0"/>
                <a:ea typeface="Times New Roman" panose="02020603050405020304" pitchFamily="18" charset="0"/>
                <a:cs typeface="Times New Roman" panose="02020603050405020304" pitchFamily="18" charset="0"/>
              </a:rPr>
              <a:t>Gson</a:t>
            </a:r>
            <a:r>
              <a:rPr lang="en-US" sz="2800" dirty="0">
                <a:latin typeface="Times" panose="02020603050405020304" pitchFamily="18" charset="0"/>
                <a:ea typeface="Times New Roman" panose="02020603050405020304" pitchFamily="18" charset="0"/>
                <a:cs typeface="Times New Roman" panose="02020603050405020304" pitchFamily="18" charset="0"/>
              </a:rPr>
              <a:t> is a Java library to convert Kotlin Objects into their JSON representation. </a:t>
            </a:r>
            <a:r>
              <a:rPr lang="en-US" sz="2800" b="1" i="1" dirty="0">
                <a:latin typeface="Times" panose="02020603050405020304" pitchFamily="18" charset="0"/>
                <a:ea typeface="Times New Roman" panose="02020603050405020304" pitchFamily="18" charset="0"/>
                <a:cs typeface="Times New Roman" panose="02020603050405020304" pitchFamily="18" charset="0"/>
              </a:rPr>
              <a:t>Science of Consciousness</a:t>
            </a:r>
            <a:r>
              <a:rPr lang="en-US" sz="2800" b="1" i="1" dirty="0">
                <a:latin typeface="Times New Roman" panose="02020603050405020304" pitchFamily="18" charset="0"/>
                <a:ea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a:latin typeface="TimesNewRomanPSMT"/>
                <a:ea typeface="Times New Roman" panose="02020603050405020304" pitchFamily="18" charset="0"/>
                <a:cs typeface="TimesNewRomanPSMT"/>
              </a:rPr>
              <a:t>Enjoy greater efficiency and accomplish more by using JSON android APIs.</a:t>
            </a:r>
            <a:endParaRPr lang="en-US" sz="2800" dirty="0">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306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2454-5F1E-4F37-92F7-6E985D89EACC}"/>
              </a:ext>
            </a:extLst>
          </p:cNvPr>
          <p:cNvSpPr>
            <a:spLocks noGrp="1"/>
          </p:cNvSpPr>
          <p:nvPr>
            <p:ph type="title"/>
          </p:nvPr>
        </p:nvSpPr>
        <p:spPr/>
        <p:txBody>
          <a:bodyPr>
            <a:normAutofit/>
          </a:bodyPr>
          <a:lstStyle/>
          <a:p>
            <a:r>
              <a:rPr lang="en-US" b="1" u="sng" dirty="0">
                <a:effectLst/>
                <a:latin typeface="Calibri" panose="020F0502020204030204" pitchFamily="34" charset="0"/>
                <a:ea typeface="Calibri" panose="020F0502020204030204" pitchFamily="34" charset="0"/>
                <a:cs typeface="Times New Roman" panose="02020603050405020304" pitchFamily="18" charset="0"/>
              </a:rPr>
              <a:t>JSON data into Kotlin data class</a:t>
            </a:r>
            <a:endParaRPr lang="en-US" sz="8800" dirty="0"/>
          </a:p>
        </p:txBody>
      </p:sp>
      <p:sp>
        <p:nvSpPr>
          <p:cNvPr id="3" name="Content Placeholder 2">
            <a:extLst>
              <a:ext uri="{FF2B5EF4-FFF2-40B4-BE49-F238E27FC236}">
                <a16:creationId xmlns:a16="http://schemas.microsoft.com/office/drawing/2014/main" id="{2E7AB019-149E-4928-5E4B-EFB7E1835973}"/>
              </a:ext>
            </a:extLst>
          </p:cNvPr>
          <p:cNvSpPr>
            <a:spLocks noGrp="1"/>
          </p:cNvSpPr>
          <p:nvPr>
            <p:ph idx="1"/>
          </p:nvPr>
        </p:nvSpPr>
        <p:spPr/>
        <p:txBody>
          <a:bodyPr/>
          <a:lstStyle/>
          <a:p>
            <a:r>
              <a:rPr lang="en-US" dirty="0"/>
              <a:t>Go to </a:t>
            </a:r>
            <a:r>
              <a:rPr lang="en-US" dirty="0" err="1"/>
              <a:t>File</a:t>
            </a:r>
            <a:r>
              <a:rPr lang="en-US" dirty="0" err="1">
                <a:sym typeface="Wingdings" panose="05000000000000000000" pitchFamily="2" charset="2"/>
              </a:rPr>
              <a:t>Settings</a:t>
            </a:r>
            <a:r>
              <a:rPr lang="en-US" dirty="0">
                <a:sym typeface="Wingdings" panose="05000000000000000000" pitchFamily="2" charset="2"/>
              </a:rPr>
              <a:t> Plugins</a:t>
            </a:r>
          </a:p>
          <a:p>
            <a:endParaRPr lang="en-US" dirty="0"/>
          </a:p>
        </p:txBody>
      </p:sp>
      <p:pic>
        <p:nvPicPr>
          <p:cNvPr id="5" name="Picture 4">
            <a:extLst>
              <a:ext uri="{FF2B5EF4-FFF2-40B4-BE49-F238E27FC236}">
                <a16:creationId xmlns:a16="http://schemas.microsoft.com/office/drawing/2014/main" id="{8742F9EC-1B14-D3A6-257D-E356E979847F}"/>
              </a:ext>
            </a:extLst>
          </p:cNvPr>
          <p:cNvPicPr>
            <a:picLocks noChangeAspect="1"/>
          </p:cNvPicPr>
          <p:nvPr/>
        </p:nvPicPr>
        <p:blipFill>
          <a:blip r:embed="rId2"/>
          <a:stretch>
            <a:fillRect/>
          </a:stretch>
        </p:blipFill>
        <p:spPr>
          <a:xfrm>
            <a:off x="228600" y="1826893"/>
            <a:ext cx="11861800" cy="4999576"/>
          </a:xfrm>
          <a:prstGeom prst="rect">
            <a:avLst/>
          </a:prstGeom>
        </p:spPr>
      </p:pic>
    </p:spTree>
    <p:extLst>
      <p:ext uri="{BB962C8B-B14F-4D97-AF65-F5344CB8AC3E}">
        <p14:creationId xmlns:p14="http://schemas.microsoft.com/office/powerpoint/2010/main" val="2685238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2454-5F1E-4F37-92F7-6E985D89EACC}"/>
              </a:ext>
            </a:extLst>
          </p:cNvPr>
          <p:cNvSpPr>
            <a:spLocks noGrp="1"/>
          </p:cNvSpPr>
          <p:nvPr>
            <p:ph type="title"/>
          </p:nvPr>
        </p:nvSpPr>
        <p:spPr/>
        <p:txBody>
          <a:bodyPr>
            <a:normAutofit/>
          </a:bodyPr>
          <a:lstStyle/>
          <a:p>
            <a:r>
              <a:rPr lang="en-US" sz="3600" b="1" u="sng" dirty="0">
                <a:effectLst/>
                <a:latin typeface="Calibri" panose="020F0502020204030204" pitchFamily="34" charset="0"/>
                <a:ea typeface="Calibri" panose="020F0502020204030204" pitchFamily="34" charset="0"/>
                <a:cs typeface="Times New Roman" panose="02020603050405020304" pitchFamily="18" charset="0"/>
              </a:rPr>
              <a:t>JSON data into Kotlin data class</a:t>
            </a:r>
            <a:endParaRPr lang="en-US" sz="7200" dirty="0"/>
          </a:p>
        </p:txBody>
      </p:sp>
      <p:pic>
        <p:nvPicPr>
          <p:cNvPr id="4" name="Picture 3">
            <a:extLst>
              <a:ext uri="{FF2B5EF4-FFF2-40B4-BE49-F238E27FC236}">
                <a16:creationId xmlns:a16="http://schemas.microsoft.com/office/drawing/2014/main" id="{2F0AE08B-2ED0-4DA5-BBA7-94E2D9CE8F9B}"/>
              </a:ext>
            </a:extLst>
          </p:cNvPr>
          <p:cNvPicPr>
            <a:picLocks noChangeAspect="1"/>
          </p:cNvPicPr>
          <p:nvPr/>
        </p:nvPicPr>
        <p:blipFill>
          <a:blip r:embed="rId2"/>
          <a:stretch>
            <a:fillRect/>
          </a:stretch>
        </p:blipFill>
        <p:spPr>
          <a:xfrm>
            <a:off x="533400" y="1219200"/>
            <a:ext cx="10820399" cy="5491163"/>
          </a:xfrm>
          <a:prstGeom prst="rect">
            <a:avLst/>
          </a:prstGeom>
        </p:spPr>
      </p:pic>
    </p:spTree>
    <p:extLst>
      <p:ext uri="{BB962C8B-B14F-4D97-AF65-F5344CB8AC3E}">
        <p14:creationId xmlns:p14="http://schemas.microsoft.com/office/powerpoint/2010/main" val="168640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2454-5F1E-4F37-92F7-6E985D89EACC}"/>
              </a:ext>
            </a:extLst>
          </p:cNvPr>
          <p:cNvSpPr>
            <a:spLocks noGrp="1"/>
          </p:cNvSpPr>
          <p:nvPr>
            <p:ph type="title"/>
          </p:nvPr>
        </p:nvSpPr>
        <p:spPr/>
        <p:txBody>
          <a:bodyPr>
            <a:normAutofit/>
          </a:bodyPr>
          <a:lstStyle/>
          <a:p>
            <a:r>
              <a:rPr lang="en-US" sz="3600" b="1" u="sng" dirty="0">
                <a:effectLst/>
                <a:latin typeface="Calibri" panose="020F0502020204030204" pitchFamily="34" charset="0"/>
                <a:ea typeface="Calibri" panose="020F0502020204030204" pitchFamily="34" charset="0"/>
                <a:cs typeface="Times New Roman" panose="02020603050405020304" pitchFamily="18" charset="0"/>
              </a:rPr>
              <a:t>JSON data into Kotlin data class</a:t>
            </a:r>
            <a:endParaRPr lang="en-US" sz="7200" dirty="0"/>
          </a:p>
        </p:txBody>
      </p:sp>
      <p:pic>
        <p:nvPicPr>
          <p:cNvPr id="5" name="Picture 4">
            <a:extLst>
              <a:ext uri="{FF2B5EF4-FFF2-40B4-BE49-F238E27FC236}">
                <a16:creationId xmlns:a16="http://schemas.microsoft.com/office/drawing/2014/main" id="{3CD48B8B-B283-41A2-BA1A-6A3D19DD99EC}"/>
              </a:ext>
            </a:extLst>
          </p:cNvPr>
          <p:cNvPicPr>
            <a:picLocks noChangeAspect="1"/>
          </p:cNvPicPr>
          <p:nvPr/>
        </p:nvPicPr>
        <p:blipFill>
          <a:blip r:embed="rId2"/>
          <a:stretch>
            <a:fillRect/>
          </a:stretch>
        </p:blipFill>
        <p:spPr>
          <a:xfrm>
            <a:off x="381000" y="1114313"/>
            <a:ext cx="11582400" cy="5591287"/>
          </a:xfrm>
          <a:prstGeom prst="rect">
            <a:avLst/>
          </a:prstGeom>
        </p:spPr>
      </p:pic>
    </p:spTree>
    <p:extLst>
      <p:ext uri="{BB962C8B-B14F-4D97-AF65-F5344CB8AC3E}">
        <p14:creationId xmlns:p14="http://schemas.microsoft.com/office/powerpoint/2010/main" val="2206747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2454-5F1E-4F37-92F7-6E985D89EACC}"/>
              </a:ext>
            </a:extLst>
          </p:cNvPr>
          <p:cNvSpPr>
            <a:spLocks noGrp="1"/>
          </p:cNvSpPr>
          <p:nvPr>
            <p:ph type="title"/>
          </p:nvPr>
        </p:nvSpPr>
        <p:spPr/>
        <p:txBody>
          <a:bodyPr>
            <a:normAutofit/>
          </a:bodyPr>
          <a:lstStyle/>
          <a:p>
            <a:r>
              <a:rPr lang="en-US" sz="3600" b="1" u="sng" dirty="0">
                <a:effectLst/>
                <a:latin typeface="Calibri" panose="020F0502020204030204" pitchFamily="34" charset="0"/>
                <a:ea typeface="Calibri" panose="020F0502020204030204" pitchFamily="34" charset="0"/>
                <a:cs typeface="Times New Roman" panose="02020603050405020304" pitchFamily="18" charset="0"/>
              </a:rPr>
              <a:t>JSON data into Kotlin data class</a:t>
            </a:r>
            <a:endParaRPr lang="en-US" sz="7200" dirty="0"/>
          </a:p>
        </p:txBody>
      </p:sp>
      <p:pic>
        <p:nvPicPr>
          <p:cNvPr id="4" name="Picture 3">
            <a:extLst>
              <a:ext uri="{FF2B5EF4-FFF2-40B4-BE49-F238E27FC236}">
                <a16:creationId xmlns:a16="http://schemas.microsoft.com/office/drawing/2014/main" id="{B5D1C4BC-66AA-4800-AF06-7458EDBA792D}"/>
              </a:ext>
            </a:extLst>
          </p:cNvPr>
          <p:cNvPicPr>
            <a:picLocks noChangeAspect="1"/>
          </p:cNvPicPr>
          <p:nvPr/>
        </p:nvPicPr>
        <p:blipFill>
          <a:blip r:embed="rId2"/>
          <a:stretch>
            <a:fillRect/>
          </a:stretch>
        </p:blipFill>
        <p:spPr>
          <a:xfrm>
            <a:off x="1371600" y="1724024"/>
            <a:ext cx="9220199" cy="4905375"/>
          </a:xfrm>
          <a:prstGeom prst="rect">
            <a:avLst/>
          </a:prstGeom>
        </p:spPr>
      </p:pic>
    </p:spTree>
    <p:extLst>
      <p:ext uri="{BB962C8B-B14F-4D97-AF65-F5344CB8AC3E}">
        <p14:creationId xmlns:p14="http://schemas.microsoft.com/office/powerpoint/2010/main" val="641204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15800" cy="1066800"/>
          </a:xfrm>
        </p:spPr>
        <p:txBody>
          <a:bodyPr>
            <a:noAutofit/>
          </a:bodyPr>
          <a:lstStyle/>
          <a:p>
            <a:r>
              <a:rPr lang="en-US" sz="3200" dirty="0"/>
              <a:t>Hands on Example - File Read and Write Internal Storage</a:t>
            </a:r>
          </a:p>
        </p:txBody>
      </p:sp>
      <p:sp>
        <p:nvSpPr>
          <p:cNvPr id="3" name="Content Placeholder 2"/>
          <p:cNvSpPr>
            <a:spLocks noGrp="1"/>
          </p:cNvSpPr>
          <p:nvPr>
            <p:ph idx="1"/>
          </p:nvPr>
        </p:nvSpPr>
        <p:spPr>
          <a:xfrm>
            <a:off x="152400" y="1524000"/>
            <a:ext cx="8382000" cy="5334000"/>
          </a:xfrm>
        </p:spPr>
        <p:txBody>
          <a:bodyPr>
            <a:noAutofit/>
          </a:bodyPr>
          <a:lstStyle/>
          <a:p>
            <a:r>
              <a:rPr lang="en-US" sz="2400" dirty="0"/>
              <a:t>Refer  </a:t>
            </a:r>
            <a:r>
              <a:rPr lang="en-US" sz="2400" dirty="0" err="1"/>
              <a:t>InternalStorageDemo</a:t>
            </a:r>
            <a:endParaRPr lang="en-US" sz="2400" dirty="0"/>
          </a:p>
          <a:p>
            <a:r>
              <a:rPr lang="en-US" sz="2400" dirty="0"/>
              <a:t>Give a Filename and type the multiple lines of text data. </a:t>
            </a:r>
          </a:p>
          <a:p>
            <a:r>
              <a:rPr lang="en-US" sz="2400" dirty="0"/>
              <a:t>Click the SAVE button to store on the device Internal storage.</a:t>
            </a:r>
          </a:p>
          <a:p>
            <a:r>
              <a:rPr lang="en-US" sz="2400" dirty="0"/>
              <a:t>Give the filename to view and Click VIEW to retrieve the data from the file which displayed on the File data UI. </a:t>
            </a:r>
          </a:p>
          <a:p>
            <a:r>
              <a:rPr lang="en-US" sz="2400" dirty="0"/>
              <a:t>To see the files from Internal storage, </a:t>
            </a:r>
          </a:p>
          <a:p>
            <a:r>
              <a:rPr lang="en-US" sz="2400" dirty="0"/>
              <a:t>Click View </a:t>
            </a:r>
            <a:r>
              <a:rPr lang="en-US" sz="2400" dirty="0">
                <a:sym typeface="Wingdings" panose="05000000000000000000" pitchFamily="2" charset="2"/>
              </a:rPr>
              <a:t> Tools Window Device File Explorer </a:t>
            </a:r>
          </a:p>
          <a:p>
            <a:r>
              <a:rPr lang="en-US" sz="2400" dirty="0">
                <a:sym typeface="Wingdings" panose="05000000000000000000" pitchFamily="2" charset="2"/>
              </a:rPr>
              <a:t>Select the Device you installed</a:t>
            </a:r>
          </a:p>
          <a:p>
            <a:r>
              <a:rPr lang="en-US" sz="2400" dirty="0">
                <a:sym typeface="Wingdings" panose="05000000000000000000" pitchFamily="2" charset="2"/>
              </a:rPr>
              <a:t>Click data  data </a:t>
            </a:r>
            <a:r>
              <a:rPr lang="en-US" sz="2400" dirty="0" err="1">
                <a:sym typeface="Wingdings" panose="05000000000000000000" pitchFamily="2" charset="2"/>
              </a:rPr>
              <a:t>goto</a:t>
            </a:r>
            <a:r>
              <a:rPr lang="en-US" sz="2400" dirty="0">
                <a:sym typeface="Wingdings" panose="05000000000000000000" pitchFamily="2" charset="2"/>
              </a:rPr>
              <a:t> the right package  files</a:t>
            </a:r>
            <a:endParaRPr lang="en-US" sz="1800" dirty="0"/>
          </a:p>
        </p:txBody>
      </p:sp>
      <p:pic>
        <p:nvPicPr>
          <p:cNvPr id="4" name="Picture 3">
            <a:extLst>
              <a:ext uri="{FF2B5EF4-FFF2-40B4-BE49-F238E27FC236}">
                <a16:creationId xmlns:a16="http://schemas.microsoft.com/office/drawing/2014/main" id="{C86C282E-97E4-4C24-A5A2-49556BF95549}"/>
              </a:ext>
            </a:extLst>
          </p:cNvPr>
          <p:cNvPicPr>
            <a:picLocks noChangeAspect="1"/>
          </p:cNvPicPr>
          <p:nvPr/>
        </p:nvPicPr>
        <p:blipFill>
          <a:blip r:embed="rId3"/>
          <a:stretch>
            <a:fillRect/>
          </a:stretch>
        </p:blipFill>
        <p:spPr>
          <a:xfrm>
            <a:off x="8763000" y="1219200"/>
            <a:ext cx="3276600" cy="4876800"/>
          </a:xfrm>
          <a:prstGeom prst="rect">
            <a:avLst/>
          </a:prstGeom>
        </p:spPr>
      </p:pic>
    </p:spTree>
    <p:extLst>
      <p:ext uri="{BB962C8B-B14F-4D97-AF65-F5344CB8AC3E}">
        <p14:creationId xmlns:p14="http://schemas.microsoft.com/office/powerpoint/2010/main" val="1796865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E46F-3E8D-46E2-B10E-6A2442D85054}"/>
              </a:ext>
            </a:extLst>
          </p:cNvPr>
          <p:cNvSpPr>
            <a:spLocks noGrp="1"/>
          </p:cNvSpPr>
          <p:nvPr>
            <p:ph type="title"/>
          </p:nvPr>
        </p:nvSpPr>
        <p:spPr/>
        <p:txBody>
          <a:bodyPr/>
          <a:lstStyle/>
          <a:p>
            <a:r>
              <a:rPr lang="en-US" dirty="0"/>
              <a:t>Retrofit</a:t>
            </a:r>
          </a:p>
        </p:txBody>
      </p:sp>
      <p:sp>
        <p:nvSpPr>
          <p:cNvPr id="3" name="Content Placeholder 2">
            <a:extLst>
              <a:ext uri="{FF2B5EF4-FFF2-40B4-BE49-F238E27FC236}">
                <a16:creationId xmlns:a16="http://schemas.microsoft.com/office/drawing/2014/main" id="{7FACD89D-F207-4538-806F-FC6F4F5235FB}"/>
              </a:ext>
            </a:extLst>
          </p:cNvPr>
          <p:cNvSpPr>
            <a:spLocks noGrp="1"/>
          </p:cNvSpPr>
          <p:nvPr>
            <p:ph idx="1"/>
          </p:nvPr>
        </p:nvSpPr>
        <p:spPr>
          <a:xfrm>
            <a:off x="228600" y="1295400"/>
            <a:ext cx="11887200" cy="5562600"/>
          </a:xfrm>
        </p:spPr>
        <p:txBody>
          <a:bodyPr>
            <a:normAutofit/>
          </a:bodyPr>
          <a:lstStyle/>
          <a:p>
            <a:r>
              <a:rPr lang="en-US" sz="2400" b="1" dirty="0"/>
              <a:t>Two Web Services </a:t>
            </a:r>
          </a:p>
          <a:p>
            <a:pPr lvl="1"/>
            <a:r>
              <a:rPr lang="en-US" sz="2000" b="1" dirty="0"/>
              <a:t>SOAP</a:t>
            </a:r>
            <a:r>
              <a:rPr lang="en-US" sz="2000" dirty="0"/>
              <a:t> stands for Simple Object Access Protocol. </a:t>
            </a:r>
          </a:p>
          <a:p>
            <a:pPr lvl="1"/>
            <a:r>
              <a:rPr lang="en-US" sz="2000" b="1" dirty="0"/>
              <a:t>REST</a:t>
            </a:r>
            <a:r>
              <a:rPr lang="en-US" sz="2000" dirty="0"/>
              <a:t> stands for </a:t>
            </a:r>
            <a:r>
              <a:rPr lang="en-US" sz="2000" dirty="0" err="1"/>
              <a:t>REpresentational</a:t>
            </a:r>
            <a:r>
              <a:rPr lang="en-US" sz="2000" dirty="0"/>
              <a:t> State Transfer</a:t>
            </a:r>
            <a:endParaRPr lang="en-US" sz="2000" b="1" dirty="0"/>
          </a:p>
          <a:p>
            <a:r>
              <a:rPr lang="en-US" sz="2400" dirty="0"/>
              <a:t>Most popular Webservice is Retrofit</a:t>
            </a:r>
            <a:r>
              <a:rPr lang="en-US" sz="2400"/>
              <a:t>(REST) </a:t>
            </a:r>
            <a:r>
              <a:rPr lang="en-US" sz="2400" b="1"/>
              <a:t>. </a:t>
            </a:r>
            <a:r>
              <a:rPr lang="en-US" sz="2400" dirty="0"/>
              <a:t>It’s a REST Client for Java and Android. It makes it relatively easy to retrieve and upload JSON (or other structured data) via a REST based webservice. Developed by Square(Third party Library). </a:t>
            </a:r>
          </a:p>
          <a:p>
            <a:r>
              <a:rPr lang="en-US" sz="2400" dirty="0"/>
              <a:t>In </a:t>
            </a:r>
            <a:r>
              <a:rPr lang="en-US" sz="2400" b="1" dirty="0"/>
              <a:t>Retrofit</a:t>
            </a:r>
            <a:r>
              <a:rPr lang="en-US" sz="2400" dirty="0"/>
              <a:t> you should configure which converter is used for the data serialization.(like JSON, </a:t>
            </a:r>
            <a:r>
              <a:rPr lang="en-US" sz="2400" dirty="0" err="1"/>
              <a:t>Gson</a:t>
            </a:r>
            <a:r>
              <a:rPr lang="en-US" sz="2400" dirty="0"/>
              <a:t>)</a:t>
            </a:r>
          </a:p>
          <a:p>
            <a:r>
              <a:rPr lang="en-US" sz="2400" dirty="0"/>
              <a:t> </a:t>
            </a:r>
            <a:r>
              <a:rPr lang="en-US" sz="2400" b="1" dirty="0"/>
              <a:t>Retrofit</a:t>
            </a:r>
            <a:r>
              <a:rPr lang="en-US" sz="2400" dirty="0"/>
              <a:t> automatically serializes and desterilizes the JSON data as a type of POJO/POKO</a:t>
            </a:r>
          </a:p>
          <a:p>
            <a:r>
              <a:rPr lang="en-US" sz="2400" dirty="0"/>
              <a:t>Best Example for </a:t>
            </a:r>
            <a:r>
              <a:rPr lang="en-US" sz="2400" dirty="0" err="1"/>
              <a:t>WebService</a:t>
            </a:r>
            <a:r>
              <a:rPr lang="en-US" sz="2400" dirty="0"/>
              <a:t> : Finding places using Google Maps</a:t>
            </a:r>
          </a:p>
          <a:p>
            <a:r>
              <a:rPr lang="en-US" sz="2400" dirty="0"/>
              <a:t>Read more about from : </a:t>
            </a:r>
            <a:r>
              <a:rPr lang="en-US" sz="2400" u="sng" dirty="0">
                <a:hlinkClick r:id="rId3"/>
              </a:rPr>
              <a:t>https://square.github.io/retrofit/</a:t>
            </a:r>
            <a:endParaRPr lang="en-US" sz="2400" dirty="0"/>
          </a:p>
          <a:p>
            <a:endParaRPr lang="en-US" dirty="0"/>
          </a:p>
        </p:txBody>
      </p:sp>
    </p:spTree>
    <p:extLst>
      <p:ext uri="{BB962C8B-B14F-4D97-AF65-F5344CB8AC3E}">
        <p14:creationId xmlns:p14="http://schemas.microsoft.com/office/powerpoint/2010/main" val="3726375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35F6-7B47-418F-8B76-D1EFC34827CF}"/>
              </a:ext>
            </a:extLst>
          </p:cNvPr>
          <p:cNvSpPr>
            <a:spLocks noGrp="1"/>
          </p:cNvSpPr>
          <p:nvPr>
            <p:ph type="title"/>
          </p:nvPr>
        </p:nvSpPr>
        <p:spPr/>
        <p:txBody>
          <a:bodyPr/>
          <a:lstStyle/>
          <a:p>
            <a:r>
              <a:rPr lang="en-US" dirty="0"/>
              <a:t>Hands on Example</a:t>
            </a:r>
          </a:p>
        </p:txBody>
      </p:sp>
      <p:sp>
        <p:nvSpPr>
          <p:cNvPr id="3" name="Content Placeholder 2">
            <a:extLst>
              <a:ext uri="{FF2B5EF4-FFF2-40B4-BE49-F238E27FC236}">
                <a16:creationId xmlns:a16="http://schemas.microsoft.com/office/drawing/2014/main" id="{01926A31-E9C4-486F-92A1-24CCB87E7EDA}"/>
              </a:ext>
            </a:extLst>
          </p:cNvPr>
          <p:cNvSpPr>
            <a:spLocks noGrp="1"/>
          </p:cNvSpPr>
          <p:nvPr>
            <p:ph idx="1"/>
          </p:nvPr>
        </p:nvSpPr>
        <p:spPr>
          <a:xfrm>
            <a:off x="228600" y="1295400"/>
            <a:ext cx="11734800" cy="5410200"/>
          </a:xfrm>
        </p:spPr>
        <p:txBody>
          <a:bodyPr>
            <a:normAutofit fontScale="77500" lnSpcReduction="20000"/>
          </a:bodyPr>
          <a:lstStyle/>
          <a:p>
            <a:pPr>
              <a:lnSpc>
                <a:spcPct val="120000"/>
              </a:lnSpc>
            </a:pPr>
            <a:r>
              <a:rPr lang="en-US" b="1" dirty="0"/>
              <a:t>Problem Requirement </a:t>
            </a:r>
            <a:r>
              <a:rPr lang="en-US" dirty="0"/>
              <a:t>: Read the JSON Data from this url: </a:t>
            </a:r>
            <a:r>
              <a:rPr lang="en-US" dirty="0">
                <a:hlinkClick r:id="rId2"/>
              </a:rPr>
              <a:t>https://raw.githubusercontent.com/Oclemy/SampleJSON/338d9585/spacecrafts.json</a:t>
            </a:r>
            <a:r>
              <a:rPr lang="en-US" dirty="0"/>
              <a:t> using Retrofit Library and show the data in the Recycler </a:t>
            </a:r>
            <a:r>
              <a:rPr lang="en-US" dirty="0" err="1"/>
              <a:t>GridView</a:t>
            </a:r>
            <a:endParaRPr lang="en-US" dirty="0"/>
          </a:p>
          <a:p>
            <a:pPr>
              <a:lnSpc>
                <a:spcPct val="120000"/>
              </a:lnSpc>
            </a:pPr>
            <a:r>
              <a:rPr lang="en-US" dirty="0"/>
              <a:t>Need to add the following dependencies in </a:t>
            </a:r>
            <a:r>
              <a:rPr lang="en-US" dirty="0" err="1"/>
              <a:t>build.gradle</a:t>
            </a:r>
            <a:r>
              <a:rPr lang="en-US" dirty="0"/>
              <a:t> (</a:t>
            </a:r>
            <a:r>
              <a:rPr lang="en-US" dirty="0" err="1"/>
              <a:t>Module:app</a:t>
            </a:r>
            <a:r>
              <a:rPr lang="en-US" dirty="0"/>
              <a:t>)</a:t>
            </a:r>
          </a:p>
          <a:p>
            <a:pPr marL="400050" lvl="1" indent="0">
              <a:lnSpc>
                <a:spcPct val="120000"/>
              </a:lnSpc>
              <a:buNone/>
            </a:pPr>
            <a:r>
              <a:rPr lang="en-US" b="1" dirty="0"/>
              <a:t>// Retrofit and the </a:t>
            </a:r>
            <a:r>
              <a:rPr lang="en-US" b="1" dirty="0" err="1"/>
              <a:t>Gson</a:t>
            </a:r>
            <a:r>
              <a:rPr lang="en-US" b="1" dirty="0"/>
              <a:t> converter dependency</a:t>
            </a:r>
          </a:p>
          <a:p>
            <a:pPr marL="400050" lvl="1" indent="0">
              <a:lnSpc>
                <a:spcPct val="120000"/>
              </a:lnSpc>
              <a:buNone/>
            </a:pPr>
            <a:r>
              <a:rPr lang="en-US" dirty="0"/>
              <a:t>implementation 'com.squareup.retrofit2:retrofit:2.6.0'</a:t>
            </a:r>
          </a:p>
          <a:p>
            <a:pPr marL="400050" lvl="1" indent="0">
              <a:lnSpc>
                <a:spcPct val="120000"/>
              </a:lnSpc>
              <a:buNone/>
            </a:pPr>
            <a:r>
              <a:rPr lang="en-US" dirty="0"/>
              <a:t>implementation 'com.squareup.retrofit2:converter-gson:2.6.0'</a:t>
            </a:r>
          </a:p>
          <a:p>
            <a:pPr marL="400050" lvl="1" indent="0">
              <a:lnSpc>
                <a:spcPct val="120000"/>
              </a:lnSpc>
              <a:buNone/>
            </a:pPr>
            <a:endParaRPr lang="en-US" sz="1200" dirty="0"/>
          </a:p>
          <a:p>
            <a:pPr marL="400050" lvl="1" indent="0">
              <a:lnSpc>
                <a:spcPct val="120000"/>
              </a:lnSpc>
              <a:buNone/>
            </a:pPr>
            <a:r>
              <a:rPr lang="en-US" b="1" dirty="0"/>
              <a:t>// Glide support for Image downloading from the third party </a:t>
            </a:r>
          </a:p>
          <a:p>
            <a:pPr marL="400050" lvl="1" indent="0">
              <a:lnSpc>
                <a:spcPct val="120000"/>
              </a:lnSpc>
              <a:buNone/>
            </a:pPr>
            <a:r>
              <a:rPr lang="en-US" dirty="0"/>
              <a:t>implementation 'com.github.bumptech.glide:glide:4.8.0'</a:t>
            </a:r>
          </a:p>
          <a:p>
            <a:pPr marL="400050" lvl="1" indent="0">
              <a:buNone/>
            </a:pPr>
            <a:endParaRPr lang="en-US" b="1" dirty="0"/>
          </a:p>
          <a:p>
            <a:pPr marL="400050" lvl="1" indent="0">
              <a:buNone/>
            </a:pPr>
            <a:r>
              <a:rPr lang="en-US" b="1" dirty="0"/>
              <a:t>// Add permission in your Manifest</a:t>
            </a:r>
          </a:p>
          <a:p>
            <a:pPr marL="400050" lvl="1" indent="0">
              <a:buNone/>
            </a:pPr>
            <a:r>
              <a:rPr lang="fr-FR" dirty="0"/>
              <a:t>&lt;uses-permission </a:t>
            </a:r>
            <a:r>
              <a:rPr lang="fr-FR" dirty="0" err="1"/>
              <a:t>android:name</a:t>
            </a:r>
            <a:r>
              <a:rPr lang="fr-FR" dirty="0"/>
              <a:t>="</a:t>
            </a:r>
            <a:r>
              <a:rPr lang="fr-FR" dirty="0" err="1"/>
              <a:t>android.permission.INTERNET</a:t>
            </a:r>
            <a:r>
              <a:rPr lang="fr-FR" dirty="0"/>
              <a:t>"&gt;&lt;/uses-permission&gt;</a:t>
            </a:r>
            <a:endParaRPr lang="en-US" dirty="0"/>
          </a:p>
          <a:p>
            <a:endParaRPr lang="en-US" dirty="0"/>
          </a:p>
        </p:txBody>
      </p:sp>
    </p:spTree>
    <p:extLst>
      <p:ext uri="{BB962C8B-B14F-4D97-AF65-F5344CB8AC3E}">
        <p14:creationId xmlns:p14="http://schemas.microsoft.com/office/powerpoint/2010/main" val="78641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a:xfrm>
            <a:off x="228600" y="1295400"/>
            <a:ext cx="11734800" cy="5334000"/>
          </a:xfrm>
        </p:spPr>
        <p:txBody>
          <a:bodyPr>
            <a:normAutofit fontScale="85000" lnSpcReduction="20000"/>
          </a:bodyPr>
          <a:lstStyle/>
          <a:p>
            <a:pPr>
              <a:lnSpc>
                <a:spcPct val="150000"/>
              </a:lnSpc>
            </a:pPr>
            <a:r>
              <a:rPr lang="en-US" dirty="0"/>
              <a:t>WebView is one of the UI component in Android, which is used to display webpages in your application.</a:t>
            </a:r>
          </a:p>
          <a:p>
            <a:pPr>
              <a:lnSpc>
                <a:spcPct val="150000"/>
              </a:lnSpc>
            </a:pPr>
            <a:r>
              <a:rPr lang="en-US" dirty="0"/>
              <a:t>If you want to deliver a web application (or just a web page) as a part of a client application, you can do it using  </a:t>
            </a:r>
            <a:r>
              <a:rPr lang="en-US" dirty="0" err="1"/>
              <a:t>WebView</a:t>
            </a:r>
            <a:r>
              <a:rPr lang="en-US" dirty="0"/>
              <a:t> </a:t>
            </a:r>
          </a:p>
          <a:p>
            <a:pPr>
              <a:lnSpc>
                <a:spcPct val="150000"/>
              </a:lnSpc>
            </a:pPr>
            <a:r>
              <a:rPr lang="en-US" dirty="0"/>
              <a:t>The  </a:t>
            </a:r>
            <a:r>
              <a:rPr lang="en-US" dirty="0" err="1"/>
              <a:t>WebView</a:t>
            </a:r>
            <a:r>
              <a:rPr lang="en-US" dirty="0"/>
              <a:t>  class is an extension of Android's  View class that allows you to display web pages as a part of your activity layout.</a:t>
            </a:r>
          </a:p>
          <a:p>
            <a:pPr>
              <a:lnSpc>
                <a:spcPct val="150000"/>
              </a:lnSpc>
            </a:pPr>
            <a:r>
              <a:rPr lang="en-US" dirty="0"/>
              <a:t>Sample Scenario example : An Android app called </a:t>
            </a:r>
            <a:r>
              <a:rPr lang="en-US" dirty="0" err="1"/>
              <a:t>MobikWik</a:t>
            </a:r>
            <a:r>
              <a:rPr lang="en-US" dirty="0"/>
              <a:t> is a mobile recharge app, once you click on the Pay Now button, it will take the Bank Webpage.</a:t>
            </a:r>
            <a:endParaRPr lang="en-US" sz="3600" dirty="0"/>
          </a:p>
        </p:txBody>
      </p:sp>
      <p:sp>
        <p:nvSpPr>
          <p:cNvPr id="4" name="AutoShape 5" descr="Image result for popup menu in android"/>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7" descr="Image result for popup menu in android"/>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49829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FB82-C0C5-4CBD-9E2E-84D26BCD6806}"/>
              </a:ext>
            </a:extLst>
          </p:cNvPr>
          <p:cNvSpPr>
            <a:spLocks noGrp="1"/>
          </p:cNvSpPr>
          <p:nvPr>
            <p:ph type="title"/>
          </p:nvPr>
        </p:nvSpPr>
        <p:spPr/>
        <p:txBody>
          <a:bodyPr/>
          <a:lstStyle/>
          <a:p>
            <a:r>
              <a:rPr lang="en-US" dirty="0"/>
              <a:t>Steps to follow</a:t>
            </a:r>
          </a:p>
        </p:txBody>
      </p:sp>
      <p:sp>
        <p:nvSpPr>
          <p:cNvPr id="3" name="Content Placeholder 2">
            <a:extLst>
              <a:ext uri="{FF2B5EF4-FFF2-40B4-BE49-F238E27FC236}">
                <a16:creationId xmlns:a16="http://schemas.microsoft.com/office/drawing/2014/main" id="{811977E2-9A1E-46A0-8958-B4DFA24C9067}"/>
              </a:ext>
            </a:extLst>
          </p:cNvPr>
          <p:cNvSpPr>
            <a:spLocks noGrp="1"/>
          </p:cNvSpPr>
          <p:nvPr>
            <p:ph idx="1"/>
          </p:nvPr>
        </p:nvSpPr>
        <p:spPr>
          <a:xfrm>
            <a:off x="152400" y="1295400"/>
            <a:ext cx="11811000" cy="5562600"/>
          </a:xfrm>
        </p:spPr>
        <p:txBody>
          <a:bodyPr>
            <a:normAutofit/>
          </a:bodyPr>
          <a:lstStyle/>
          <a:p>
            <a:pPr marL="514350" indent="-514350">
              <a:buFont typeface="+mj-lt"/>
              <a:buAutoNum type="arabicPeriod"/>
            </a:pPr>
            <a:r>
              <a:rPr lang="en-US" sz="2600" dirty="0"/>
              <a:t>Add Dependencies to the app-module </a:t>
            </a:r>
            <a:r>
              <a:rPr lang="en-US" sz="2600" dirty="0" err="1"/>
              <a:t>build.gradle</a:t>
            </a:r>
            <a:r>
              <a:rPr lang="en-US" sz="2600" dirty="0"/>
              <a:t> file:</a:t>
            </a:r>
          </a:p>
          <a:p>
            <a:pPr marL="514350" indent="-514350">
              <a:buFont typeface="+mj-lt"/>
              <a:buAutoNum type="arabicPeriod"/>
            </a:pPr>
            <a:r>
              <a:rPr lang="en-US" sz="2600" dirty="0"/>
              <a:t>Design an UI to retrieve network data probably </a:t>
            </a:r>
            <a:r>
              <a:rPr lang="en-US" sz="2600" dirty="0" err="1"/>
              <a:t>ListView</a:t>
            </a:r>
            <a:r>
              <a:rPr lang="en-US" sz="2600" dirty="0"/>
              <a:t>, </a:t>
            </a:r>
            <a:r>
              <a:rPr lang="en-US" sz="2600" dirty="0" err="1"/>
              <a:t>GridView</a:t>
            </a:r>
            <a:r>
              <a:rPr lang="en-US" sz="2600" dirty="0"/>
              <a:t> and </a:t>
            </a:r>
            <a:r>
              <a:rPr lang="en-US" sz="2600" dirty="0" err="1"/>
              <a:t>RecyclerView</a:t>
            </a:r>
            <a:endParaRPr lang="en-US" sz="2600" dirty="0"/>
          </a:p>
          <a:p>
            <a:pPr marL="514350" indent="-514350">
              <a:buFont typeface="+mj-lt"/>
              <a:buAutoNum type="arabicPeriod"/>
            </a:pPr>
            <a:r>
              <a:rPr lang="en-US" sz="2600" dirty="0"/>
              <a:t>Create Data Class</a:t>
            </a:r>
          </a:p>
          <a:p>
            <a:pPr marL="514350" indent="-514350">
              <a:buFont typeface="+mj-lt"/>
              <a:buAutoNum type="arabicPeriod"/>
            </a:pPr>
            <a:r>
              <a:rPr lang="en-US" sz="2600" dirty="0"/>
              <a:t>Create the API interface which we will use to make requests and get responses via retrofit. [ Other requests – Post, Delete etc.,]</a:t>
            </a:r>
          </a:p>
          <a:p>
            <a:pPr marL="514350" indent="-514350">
              <a:buFont typeface="+mj-lt"/>
              <a:buAutoNum type="arabicPeriod"/>
            </a:pPr>
            <a:r>
              <a:rPr lang="en-US" sz="2600" dirty="0"/>
              <a:t>Create a Client call to get the response from the </a:t>
            </a:r>
            <a:r>
              <a:rPr lang="en-US" sz="2600" dirty="0" err="1"/>
              <a:t>url</a:t>
            </a:r>
            <a:r>
              <a:rPr lang="en-US" sz="2600" dirty="0"/>
              <a:t> using Retrofit object. </a:t>
            </a:r>
          </a:p>
          <a:p>
            <a:pPr marL="0" indent="0">
              <a:buNone/>
            </a:pPr>
            <a:r>
              <a:rPr lang="en-US" sz="2600" dirty="0"/>
              <a:t>	</a:t>
            </a:r>
            <a:r>
              <a:rPr lang="en-US" sz="2600" dirty="0" err="1"/>
              <a:t>val</a:t>
            </a:r>
            <a:r>
              <a:rPr lang="en-US" sz="2600" dirty="0"/>
              <a:t> </a:t>
            </a:r>
            <a:r>
              <a:rPr lang="en-US" sz="2600" dirty="0" err="1"/>
              <a:t>api</a:t>
            </a:r>
            <a:r>
              <a:rPr lang="en-US" sz="2600" dirty="0"/>
              <a:t> = </a:t>
            </a:r>
            <a:r>
              <a:rPr lang="en-US" sz="2600" dirty="0" err="1"/>
              <a:t>Retrofit.Builder</a:t>
            </a:r>
            <a:r>
              <a:rPr lang="en-US" sz="2600" dirty="0"/>
              <a:t>()</a:t>
            </a:r>
          </a:p>
          <a:p>
            <a:pPr marL="0" indent="0">
              <a:buNone/>
            </a:pPr>
            <a:r>
              <a:rPr lang="en-US" sz="2600" dirty="0"/>
              <a:t>               	 .</a:t>
            </a:r>
            <a:r>
              <a:rPr lang="en-US" sz="2600" dirty="0" err="1"/>
              <a:t>baseUrl</a:t>
            </a:r>
            <a:r>
              <a:rPr lang="en-US" sz="2600" dirty="0"/>
              <a:t>(</a:t>
            </a:r>
            <a:r>
              <a:rPr lang="en-US" sz="2600" dirty="0" err="1"/>
              <a:t>base_url</a:t>
            </a:r>
            <a:r>
              <a:rPr lang="en-US" sz="2600" dirty="0"/>
              <a:t>)</a:t>
            </a:r>
          </a:p>
          <a:p>
            <a:pPr marL="0" indent="0">
              <a:buNone/>
            </a:pPr>
            <a:r>
              <a:rPr lang="en-US" sz="2600" dirty="0"/>
              <a:t>             	   .</a:t>
            </a:r>
            <a:r>
              <a:rPr lang="en-US" sz="2600" dirty="0" err="1"/>
              <a:t>addConverterFactory</a:t>
            </a:r>
            <a:r>
              <a:rPr lang="en-US" sz="2600" dirty="0"/>
              <a:t>(</a:t>
            </a:r>
            <a:r>
              <a:rPr lang="en-US" sz="2600" dirty="0" err="1"/>
              <a:t>GsonConverterFactory.create</a:t>
            </a:r>
            <a:r>
              <a:rPr lang="en-US" sz="2600" dirty="0"/>
              <a:t>())</a:t>
            </a:r>
          </a:p>
          <a:p>
            <a:pPr marL="0" indent="0">
              <a:buNone/>
            </a:pPr>
            <a:r>
              <a:rPr lang="en-US" sz="2600" dirty="0"/>
              <a:t>            	   .build()</a:t>
            </a:r>
          </a:p>
          <a:p>
            <a:pPr marL="0" indent="0">
              <a:buNone/>
            </a:pPr>
            <a:r>
              <a:rPr lang="en-US" sz="2600" dirty="0"/>
              <a:t>             	   .create(</a:t>
            </a:r>
            <a:r>
              <a:rPr lang="en-US" sz="2600" dirty="0" err="1"/>
              <a:t>APIInterface</a:t>
            </a:r>
            <a:r>
              <a:rPr lang="en-US" sz="2600" dirty="0"/>
              <a:t>::class.java)</a:t>
            </a:r>
          </a:p>
          <a:p>
            <a:pPr marL="0" indent="0">
              <a:buNone/>
            </a:pPr>
            <a:endParaRPr lang="en-US" dirty="0"/>
          </a:p>
        </p:txBody>
      </p:sp>
    </p:spTree>
    <p:extLst>
      <p:ext uri="{BB962C8B-B14F-4D97-AF65-F5344CB8AC3E}">
        <p14:creationId xmlns:p14="http://schemas.microsoft.com/office/powerpoint/2010/main" val="3271367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FB82-C0C5-4CBD-9E2E-84D26BCD6806}"/>
              </a:ext>
            </a:extLst>
          </p:cNvPr>
          <p:cNvSpPr>
            <a:spLocks noGrp="1"/>
          </p:cNvSpPr>
          <p:nvPr>
            <p:ph type="title"/>
          </p:nvPr>
        </p:nvSpPr>
        <p:spPr/>
        <p:txBody>
          <a:bodyPr/>
          <a:lstStyle/>
          <a:p>
            <a:r>
              <a:rPr lang="en-US" dirty="0"/>
              <a:t>Steps to follow</a:t>
            </a:r>
          </a:p>
        </p:txBody>
      </p:sp>
      <p:sp>
        <p:nvSpPr>
          <p:cNvPr id="3" name="Content Placeholder 2">
            <a:extLst>
              <a:ext uri="{FF2B5EF4-FFF2-40B4-BE49-F238E27FC236}">
                <a16:creationId xmlns:a16="http://schemas.microsoft.com/office/drawing/2014/main" id="{811977E2-9A1E-46A0-8958-B4DFA24C9067}"/>
              </a:ext>
            </a:extLst>
          </p:cNvPr>
          <p:cNvSpPr>
            <a:spLocks noGrp="1"/>
          </p:cNvSpPr>
          <p:nvPr>
            <p:ph idx="1"/>
          </p:nvPr>
        </p:nvSpPr>
        <p:spPr>
          <a:xfrm>
            <a:off x="228600" y="1295400"/>
            <a:ext cx="11658600" cy="5410201"/>
          </a:xfrm>
        </p:spPr>
        <p:txBody>
          <a:bodyPr>
            <a:normAutofit fontScale="40000" lnSpcReduction="20000"/>
          </a:bodyPr>
          <a:lstStyle/>
          <a:p>
            <a:pPr marL="0" indent="0">
              <a:buNone/>
            </a:pPr>
            <a:r>
              <a:rPr lang="en-US" sz="5000" b="1" dirty="0"/>
              <a:t>// To get the methods automatically press CTRL + SHIFT +Space key, inside enqueue.</a:t>
            </a:r>
          </a:p>
          <a:p>
            <a:pPr marL="0" indent="0">
              <a:buNone/>
            </a:pPr>
            <a:r>
              <a:rPr lang="en-US" sz="4500" dirty="0"/>
              <a:t>6.</a:t>
            </a:r>
            <a:r>
              <a:rPr lang="en-US" sz="5000" dirty="0"/>
              <a:t>Then call enqueue() and override the following two methods to retrieve the data into your view object</a:t>
            </a:r>
            <a:r>
              <a:rPr lang="en-US" sz="4500" dirty="0"/>
              <a:t>.</a:t>
            </a:r>
          </a:p>
          <a:p>
            <a:pPr marL="0" indent="0">
              <a:buNone/>
            </a:pPr>
            <a:endParaRPr lang="en-US" sz="4000" dirty="0"/>
          </a:p>
          <a:p>
            <a:pPr marL="0" indent="0">
              <a:buNone/>
            </a:pPr>
            <a:r>
              <a:rPr lang="en-US" sz="5000" dirty="0"/>
              <a:t>    </a:t>
            </a:r>
            <a:r>
              <a:rPr lang="en-US" sz="5000" dirty="0">
                <a:solidFill>
                  <a:srgbClr val="0070C0"/>
                </a:solidFill>
              </a:rPr>
              <a:t>override fun </a:t>
            </a:r>
            <a:r>
              <a:rPr lang="en-US" sz="5000" dirty="0" err="1">
                <a:solidFill>
                  <a:srgbClr val="0070C0"/>
                </a:solidFill>
              </a:rPr>
              <a:t>onResponse</a:t>
            </a:r>
            <a:r>
              <a:rPr lang="en-US" sz="5000" dirty="0">
                <a:solidFill>
                  <a:srgbClr val="0070C0"/>
                </a:solidFill>
              </a:rPr>
              <a:t>(call: Call&lt;List&lt;POKO Type&gt;?&gt;?, response:  							Response&lt;List&lt;POJO Type&gt;?&gt;?) </a:t>
            </a:r>
            <a:r>
              <a:rPr lang="en-US" sz="5000" dirty="0"/>
              <a:t>{</a:t>
            </a:r>
          </a:p>
          <a:p>
            <a:pPr marL="0" indent="0">
              <a:buNone/>
            </a:pPr>
            <a:r>
              <a:rPr lang="en-US" sz="5000" dirty="0"/>
              <a:t>       if( response!!.</a:t>
            </a:r>
            <a:r>
              <a:rPr lang="en-US" sz="5000" dirty="0" err="1"/>
              <a:t>isSuccessful</a:t>
            </a:r>
            <a:r>
              <a:rPr lang="en-US" sz="5000" dirty="0"/>
              <a:t>){ // Check using non null !! operator</a:t>
            </a:r>
          </a:p>
          <a:p>
            <a:pPr marL="0" indent="0">
              <a:buNone/>
            </a:pPr>
            <a:r>
              <a:rPr lang="en-US" sz="5000" dirty="0"/>
              <a:t>        /*The deserialized response body of a successful response and set into your adapter */</a:t>
            </a:r>
          </a:p>
          <a:p>
            <a:pPr marL="0" indent="0">
              <a:buNone/>
            </a:pPr>
            <a:r>
              <a:rPr lang="en-US" sz="5000" dirty="0"/>
              <a:t>        }</a:t>
            </a:r>
          </a:p>
          <a:p>
            <a:pPr marL="0" indent="0">
              <a:buNone/>
            </a:pPr>
            <a:r>
              <a:rPr lang="en-US" sz="5000" dirty="0"/>
              <a:t>    }</a:t>
            </a:r>
          </a:p>
          <a:p>
            <a:pPr marL="0" indent="0">
              <a:buNone/>
            </a:pPr>
            <a:r>
              <a:rPr lang="en-US" sz="5000" dirty="0" err="1"/>
              <a:t>call.enqueue</a:t>
            </a:r>
            <a:r>
              <a:rPr lang="en-US" sz="5000" dirty="0"/>
              <a:t>(object : Callback&lt;List&lt; POKO Type &gt;&gt; {</a:t>
            </a:r>
          </a:p>
          <a:p>
            <a:pPr marL="0" indent="0">
              <a:buNone/>
            </a:pPr>
            <a:r>
              <a:rPr lang="en-US" sz="5000" dirty="0">
                <a:solidFill>
                  <a:srgbClr val="0070C0"/>
                </a:solidFill>
              </a:rPr>
              <a:t>    override fun </a:t>
            </a:r>
            <a:r>
              <a:rPr lang="en-US" sz="5000" dirty="0" err="1">
                <a:solidFill>
                  <a:srgbClr val="0070C0"/>
                </a:solidFill>
              </a:rPr>
              <a:t>onFailure</a:t>
            </a:r>
            <a:r>
              <a:rPr lang="en-US" sz="5000" dirty="0">
                <a:solidFill>
                  <a:srgbClr val="0070C0"/>
                </a:solidFill>
              </a:rPr>
              <a:t>(call: Call&lt;List&lt; POKO Type &gt;?&gt;?, t: Throwable?) {</a:t>
            </a:r>
          </a:p>
          <a:p>
            <a:pPr marL="0" indent="0">
              <a:buNone/>
            </a:pPr>
            <a:r>
              <a:rPr lang="en-US" sz="5000" dirty="0"/>
              <a:t>        // The localized description of this throwable, like </a:t>
            </a:r>
            <a:r>
              <a:rPr lang="en-US" sz="5000" dirty="0" err="1"/>
              <a:t>getErrorMessage</a:t>
            </a:r>
            <a:r>
              <a:rPr lang="en-US" sz="5000" dirty="0"/>
              <a:t> from throwable</a:t>
            </a:r>
          </a:p>
          <a:p>
            <a:pPr marL="0" indent="0">
              <a:buNone/>
            </a:pPr>
            <a:r>
              <a:rPr lang="en-US" sz="5000" dirty="0"/>
              <a:t>        </a:t>
            </a:r>
            <a:r>
              <a:rPr lang="en-US" sz="5000" dirty="0" err="1"/>
              <a:t>Toast.makeText</a:t>
            </a:r>
            <a:r>
              <a:rPr lang="en-US" sz="5000" dirty="0"/>
              <a:t>(</a:t>
            </a:r>
            <a:r>
              <a:rPr lang="en-US" sz="5000" dirty="0" err="1"/>
              <a:t>applicationContext</a:t>
            </a:r>
            <a:r>
              <a:rPr lang="en-US" sz="5000" dirty="0"/>
              <a:t>,"An Error </a:t>
            </a:r>
            <a:r>
              <a:rPr lang="en-US" sz="5000" dirty="0" err="1"/>
              <a:t>Occured</a:t>
            </a:r>
            <a:r>
              <a:rPr lang="en-US" sz="5000" dirty="0"/>
              <a:t>  ${t?.</a:t>
            </a:r>
            <a:r>
              <a:rPr lang="en-US" sz="5000" dirty="0" err="1"/>
              <a:t>localizedMessage</a:t>
            </a:r>
            <a:r>
              <a:rPr lang="en-US" sz="5000" dirty="0"/>
              <a:t>}",</a:t>
            </a:r>
            <a:r>
              <a:rPr lang="en-US" sz="5000" dirty="0" err="1"/>
              <a:t>Toast.LENGTH_LONG</a:t>
            </a:r>
            <a:r>
              <a:rPr lang="en-US" sz="5000" dirty="0"/>
              <a:t>).show()</a:t>
            </a:r>
          </a:p>
          <a:p>
            <a:pPr marL="0" indent="0">
              <a:buNone/>
            </a:pPr>
            <a:r>
              <a:rPr lang="en-US" sz="5000" dirty="0"/>
              <a:t>    }</a:t>
            </a:r>
          </a:p>
          <a:p>
            <a:pPr marL="0" indent="0">
              <a:buNone/>
            </a:pPr>
            <a:r>
              <a:rPr lang="en-US" sz="5000" dirty="0"/>
              <a:t>})</a:t>
            </a:r>
            <a:endParaRPr lang="en-US" dirty="0"/>
          </a:p>
        </p:txBody>
      </p:sp>
    </p:spTree>
    <p:extLst>
      <p:ext uri="{BB962C8B-B14F-4D97-AF65-F5344CB8AC3E}">
        <p14:creationId xmlns:p14="http://schemas.microsoft.com/office/powerpoint/2010/main" val="4162170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1AD4-3DD5-4118-A12F-237F4F7411C5}"/>
              </a:ext>
            </a:extLst>
          </p:cNvPr>
          <p:cNvSpPr>
            <a:spLocks noGrp="1"/>
          </p:cNvSpPr>
          <p:nvPr>
            <p:ph type="title"/>
          </p:nvPr>
        </p:nvSpPr>
        <p:spPr/>
        <p:txBody>
          <a:bodyPr>
            <a:noAutofit/>
          </a:bodyPr>
          <a:lstStyle/>
          <a:p>
            <a:r>
              <a:rPr lang="en-US" sz="3600" dirty="0"/>
              <a:t>Complete Picture of the Implementation</a:t>
            </a:r>
          </a:p>
        </p:txBody>
      </p:sp>
      <p:pic>
        <p:nvPicPr>
          <p:cNvPr id="5" name="Picture 4">
            <a:extLst>
              <a:ext uri="{FF2B5EF4-FFF2-40B4-BE49-F238E27FC236}">
                <a16:creationId xmlns:a16="http://schemas.microsoft.com/office/drawing/2014/main" id="{EF087CDE-E3A0-4AB6-8C0D-435E58DC3968}"/>
              </a:ext>
            </a:extLst>
          </p:cNvPr>
          <p:cNvPicPr>
            <a:picLocks noChangeAspect="1"/>
          </p:cNvPicPr>
          <p:nvPr/>
        </p:nvPicPr>
        <p:blipFill>
          <a:blip r:embed="rId2"/>
          <a:stretch>
            <a:fillRect/>
          </a:stretch>
        </p:blipFill>
        <p:spPr>
          <a:xfrm>
            <a:off x="304800" y="1129553"/>
            <a:ext cx="11734800" cy="5652246"/>
          </a:xfrm>
          <a:prstGeom prst="rect">
            <a:avLst/>
          </a:prstGeom>
        </p:spPr>
      </p:pic>
    </p:spTree>
    <p:extLst>
      <p:ext uri="{BB962C8B-B14F-4D97-AF65-F5344CB8AC3E}">
        <p14:creationId xmlns:p14="http://schemas.microsoft.com/office/powerpoint/2010/main" val="53681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solidFill>
            <a:srgbClr val="4D5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99260" y="228037"/>
            <a:ext cx="879348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1B05D9-43A9-473A-B640-FBCF8F29B8F7}"/>
              </a:ext>
            </a:extLst>
          </p:cNvPr>
          <p:cNvSpPr>
            <a:spLocks noGrp="1"/>
          </p:cNvSpPr>
          <p:nvPr>
            <p:ph type="title"/>
          </p:nvPr>
        </p:nvSpPr>
        <p:spPr>
          <a:xfrm>
            <a:off x="2177415" y="860029"/>
            <a:ext cx="4504644" cy="1324907"/>
          </a:xfrm>
        </p:spPr>
        <p:txBody>
          <a:bodyPr>
            <a:normAutofit/>
          </a:bodyPr>
          <a:lstStyle/>
          <a:p>
            <a:pPr>
              <a:lnSpc>
                <a:spcPct val="90000"/>
              </a:lnSpc>
            </a:pPr>
            <a:r>
              <a:rPr lang="en-US" dirty="0">
                <a:solidFill>
                  <a:srgbClr val="4D5841"/>
                </a:solidFill>
              </a:rPr>
              <a:t>Expected Outcome</a:t>
            </a:r>
          </a:p>
        </p:txBody>
      </p:sp>
      <p:sp>
        <p:nvSpPr>
          <p:cNvPr id="3" name="Content Placeholder 2">
            <a:extLst>
              <a:ext uri="{FF2B5EF4-FFF2-40B4-BE49-F238E27FC236}">
                <a16:creationId xmlns:a16="http://schemas.microsoft.com/office/drawing/2014/main" id="{4C6E870D-D934-4481-B362-81EBB5FEA72A}"/>
              </a:ext>
            </a:extLst>
          </p:cNvPr>
          <p:cNvSpPr>
            <a:spLocks noGrp="1"/>
          </p:cNvSpPr>
          <p:nvPr>
            <p:ph idx="1"/>
          </p:nvPr>
        </p:nvSpPr>
        <p:spPr>
          <a:xfrm>
            <a:off x="1699260" y="2284383"/>
            <a:ext cx="5299004" cy="3928139"/>
          </a:xfrm>
        </p:spPr>
        <p:txBody>
          <a:bodyPr>
            <a:normAutofit/>
          </a:bodyPr>
          <a:lstStyle/>
          <a:p>
            <a:pPr>
              <a:lnSpc>
                <a:spcPct val="90000"/>
              </a:lnSpc>
            </a:pPr>
            <a:r>
              <a:rPr lang="en-US" sz="2100" dirty="0">
                <a:solidFill>
                  <a:srgbClr val="4D5841"/>
                </a:solidFill>
              </a:rPr>
              <a:t>Read image data from the given URL  JSON data and displayed in the </a:t>
            </a:r>
            <a:r>
              <a:rPr lang="en-US" sz="2100" dirty="0" err="1">
                <a:solidFill>
                  <a:srgbClr val="4D5841"/>
                </a:solidFill>
              </a:rPr>
              <a:t>GridView</a:t>
            </a:r>
            <a:r>
              <a:rPr lang="en-US" sz="2100" dirty="0">
                <a:solidFill>
                  <a:srgbClr val="4D5841"/>
                </a:solidFill>
              </a:rPr>
              <a:t>.</a:t>
            </a:r>
          </a:p>
          <a:p>
            <a:pPr>
              <a:lnSpc>
                <a:spcPct val="90000"/>
              </a:lnSpc>
            </a:pPr>
            <a:r>
              <a:rPr lang="en-US" sz="2100" b="1" dirty="0">
                <a:solidFill>
                  <a:srgbClr val="4D5841"/>
                </a:solidFill>
                <a:highlight>
                  <a:srgbClr val="FFFF00"/>
                </a:highlight>
              </a:rPr>
              <a:t>Refer Demo: </a:t>
            </a:r>
            <a:r>
              <a:rPr lang="en-US" sz="2100" b="1" dirty="0" err="1">
                <a:solidFill>
                  <a:srgbClr val="4D5841"/>
                </a:solidFill>
                <a:highlight>
                  <a:srgbClr val="FFFF00"/>
                </a:highlight>
              </a:rPr>
              <a:t>RetrofitRecyclerView</a:t>
            </a:r>
            <a:endParaRPr lang="en-US" sz="2100" b="1" dirty="0">
              <a:solidFill>
                <a:srgbClr val="4D5841"/>
              </a:solidFill>
              <a:highlight>
                <a:srgbClr val="FFFF00"/>
              </a:highlight>
            </a:endParaRPr>
          </a:p>
          <a:p>
            <a:pPr marL="0" indent="0">
              <a:lnSpc>
                <a:spcPct val="90000"/>
              </a:lnSpc>
              <a:buNone/>
            </a:pPr>
            <a:r>
              <a:rPr lang="en-US" sz="2100" b="1" dirty="0">
                <a:solidFill>
                  <a:srgbClr val="4D5841"/>
                </a:solidFill>
              </a:rPr>
              <a:t>Workflow</a:t>
            </a:r>
          </a:p>
          <a:p>
            <a:pPr>
              <a:lnSpc>
                <a:spcPct val="90000"/>
              </a:lnSpc>
            </a:pPr>
            <a:r>
              <a:rPr lang="en-US" sz="2100" dirty="0">
                <a:solidFill>
                  <a:srgbClr val="4D5841"/>
                </a:solidFill>
              </a:rPr>
              <a:t>Client Request </a:t>
            </a:r>
            <a:r>
              <a:rPr lang="en-US" sz="2100" dirty="0">
                <a:solidFill>
                  <a:srgbClr val="4D5841"/>
                </a:solidFill>
                <a:sym typeface="Wingdings" panose="05000000000000000000" pitchFamily="2" charset="2"/>
              </a:rPr>
              <a:t></a:t>
            </a:r>
            <a:r>
              <a:rPr lang="en-US" sz="2100" dirty="0">
                <a:solidFill>
                  <a:srgbClr val="4D5841"/>
                </a:solidFill>
              </a:rPr>
              <a:t> send through Retrofit </a:t>
            </a:r>
            <a:r>
              <a:rPr lang="en-US" sz="2100" dirty="0">
                <a:solidFill>
                  <a:srgbClr val="4D5841"/>
                </a:solidFill>
                <a:sym typeface="Wingdings" panose="05000000000000000000" pitchFamily="2" charset="2"/>
              </a:rPr>
              <a:t></a:t>
            </a:r>
            <a:r>
              <a:rPr lang="en-US" sz="2100" dirty="0">
                <a:solidFill>
                  <a:srgbClr val="4D5841"/>
                </a:solidFill>
              </a:rPr>
              <a:t> Network Server</a:t>
            </a:r>
          </a:p>
          <a:p>
            <a:pPr>
              <a:lnSpc>
                <a:spcPct val="90000"/>
              </a:lnSpc>
            </a:pPr>
            <a:r>
              <a:rPr lang="en-US" sz="2100" dirty="0">
                <a:solidFill>
                  <a:srgbClr val="4D5841"/>
                </a:solidFill>
              </a:rPr>
              <a:t>Network Server</a:t>
            </a:r>
            <a:r>
              <a:rPr lang="en-US" sz="2100" dirty="0">
                <a:solidFill>
                  <a:srgbClr val="4D5841"/>
                </a:solidFill>
                <a:sym typeface="Wingdings" panose="05000000000000000000" pitchFamily="2" charset="2"/>
              </a:rPr>
              <a:t></a:t>
            </a:r>
            <a:r>
              <a:rPr lang="en-US" sz="2100" dirty="0">
                <a:solidFill>
                  <a:srgbClr val="4D5841"/>
                </a:solidFill>
              </a:rPr>
              <a:t> Send responses in JSON Format </a:t>
            </a:r>
            <a:r>
              <a:rPr lang="en-US" sz="2100" dirty="0">
                <a:solidFill>
                  <a:srgbClr val="4D5841"/>
                </a:solidFill>
                <a:sym typeface="Wingdings" panose="05000000000000000000" pitchFamily="2" charset="2"/>
              </a:rPr>
              <a:t></a:t>
            </a:r>
            <a:r>
              <a:rPr lang="en-US" sz="2100" dirty="0">
                <a:solidFill>
                  <a:srgbClr val="4D5841"/>
                </a:solidFill>
              </a:rPr>
              <a:t> Response converted using GSON into object format </a:t>
            </a:r>
            <a:r>
              <a:rPr lang="en-US" sz="2100" dirty="0">
                <a:solidFill>
                  <a:srgbClr val="4D5841"/>
                </a:solidFill>
                <a:sym typeface="Wingdings" panose="05000000000000000000" pitchFamily="2" charset="2"/>
              </a:rPr>
              <a:t></a:t>
            </a:r>
            <a:r>
              <a:rPr lang="en-US" sz="2100" dirty="0">
                <a:solidFill>
                  <a:srgbClr val="4D5841"/>
                </a:solidFill>
              </a:rPr>
              <a:t> retrieve as POJO/POKO Type</a:t>
            </a:r>
          </a:p>
          <a:p>
            <a:pPr>
              <a:lnSpc>
                <a:spcPct val="90000"/>
              </a:lnSpc>
            </a:pPr>
            <a:endParaRPr lang="en-US" sz="2100" dirty="0">
              <a:solidFill>
                <a:srgbClr val="4D5841"/>
              </a:solidFill>
            </a:endParaRPr>
          </a:p>
        </p:txBody>
      </p:sp>
      <p:sp>
        <p:nvSpPr>
          <p:cNvPr id="15" name="Rectangle 14">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4349" y="699706"/>
            <a:ext cx="3086100" cy="5477256"/>
          </a:xfrm>
          <a:prstGeom prst="rect">
            <a:avLst/>
          </a:prstGeom>
          <a:solidFill>
            <a:srgbClr val="FFFFFF"/>
          </a:solidFill>
          <a:ln w="15875">
            <a:solidFill>
              <a:srgbClr val="4D5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89E59E-A126-4781-84FB-A4FD91F532E9}"/>
              </a:ext>
            </a:extLst>
          </p:cNvPr>
          <p:cNvPicPr>
            <a:picLocks noChangeAspect="1"/>
          </p:cNvPicPr>
          <p:nvPr/>
        </p:nvPicPr>
        <p:blipFill rotWithShape="1">
          <a:blip r:embed="rId2"/>
          <a:srcRect r="3" b="5268"/>
          <a:stretch/>
        </p:blipFill>
        <p:spPr>
          <a:xfrm>
            <a:off x="7173524" y="860029"/>
            <a:ext cx="2841061" cy="5151142"/>
          </a:xfrm>
          <a:prstGeom prst="rect">
            <a:avLst/>
          </a:prstGeom>
        </p:spPr>
      </p:pic>
    </p:spTree>
    <p:extLst>
      <p:ext uri="{BB962C8B-B14F-4D97-AF65-F5344CB8AC3E}">
        <p14:creationId xmlns:p14="http://schemas.microsoft.com/office/powerpoint/2010/main" val="3118800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FE75-0D58-4FF2-8417-76A0B3550E5E}"/>
              </a:ext>
            </a:extLst>
          </p:cNvPr>
          <p:cNvSpPr>
            <a:spLocks noGrp="1"/>
          </p:cNvSpPr>
          <p:nvPr>
            <p:ph type="title"/>
          </p:nvPr>
        </p:nvSpPr>
        <p:spPr/>
        <p:txBody>
          <a:bodyPr/>
          <a:lstStyle/>
          <a:p>
            <a:r>
              <a:rPr lang="en-US" dirty="0"/>
              <a:t>Kotlin Coroutines</a:t>
            </a:r>
          </a:p>
        </p:txBody>
      </p:sp>
      <p:sp>
        <p:nvSpPr>
          <p:cNvPr id="3" name="Content Placeholder 2">
            <a:extLst>
              <a:ext uri="{FF2B5EF4-FFF2-40B4-BE49-F238E27FC236}">
                <a16:creationId xmlns:a16="http://schemas.microsoft.com/office/drawing/2014/main" id="{F8364BD9-07C9-41E5-ABE7-79740FB26328}"/>
              </a:ext>
            </a:extLst>
          </p:cNvPr>
          <p:cNvSpPr>
            <a:spLocks noGrp="1"/>
          </p:cNvSpPr>
          <p:nvPr>
            <p:ph idx="1"/>
          </p:nvPr>
        </p:nvSpPr>
        <p:spPr>
          <a:xfrm>
            <a:off x="101600" y="1295400"/>
            <a:ext cx="11988800" cy="5257800"/>
          </a:xfrm>
        </p:spPr>
        <p:txBody>
          <a:bodyPr>
            <a:normAutofit fontScale="85000" lnSpcReduction="20000"/>
          </a:bodyPr>
          <a:lstStyle/>
          <a:p>
            <a:r>
              <a:rPr lang="en-US" dirty="0"/>
              <a:t>Why Coroutines</a:t>
            </a:r>
          </a:p>
          <a:p>
            <a:pPr lvl="1"/>
            <a:r>
              <a:rPr lang="en-US" dirty="0">
                <a:latin typeface="Roboto" panose="02000000000000000000" pitchFamily="2" charset="0"/>
              </a:rPr>
              <a:t>In</a:t>
            </a:r>
            <a:r>
              <a:rPr lang="en-US" b="0" i="0" dirty="0">
                <a:effectLst/>
                <a:latin typeface="Roboto" panose="02000000000000000000" pitchFamily="2" charset="0"/>
              </a:rPr>
              <a:t> Android, it's essential to avoid blocking the main thread. </a:t>
            </a:r>
          </a:p>
          <a:p>
            <a:pPr lvl="1"/>
            <a:r>
              <a:rPr lang="en-US" b="0" i="0" dirty="0">
                <a:effectLst/>
                <a:latin typeface="Roboto" panose="02000000000000000000" pitchFamily="2" charset="0"/>
              </a:rPr>
              <a:t>The main thread is a single thread that handles all updates to the UI.</a:t>
            </a:r>
          </a:p>
          <a:p>
            <a:pPr lvl="1"/>
            <a:r>
              <a:rPr lang="en-US" b="0" i="0" dirty="0">
                <a:effectLst/>
                <a:latin typeface="Roboto" panose="02000000000000000000" pitchFamily="2" charset="0"/>
              </a:rPr>
              <a:t>It's also the thread that calls all click handlers and other UI callbacks.</a:t>
            </a:r>
          </a:p>
          <a:p>
            <a:pPr lvl="1"/>
            <a:r>
              <a:rPr lang="en-US" b="0" i="0" dirty="0">
                <a:effectLst/>
                <a:latin typeface="Roboto" panose="02000000000000000000" pitchFamily="2" charset="0"/>
              </a:rPr>
              <a:t>As such, it must run smoothly to guarantee a great user experience.</a:t>
            </a:r>
            <a:endParaRPr lang="en-US" dirty="0"/>
          </a:p>
          <a:p>
            <a:r>
              <a:rPr lang="en-US" dirty="0"/>
              <a:t>The recommended way of managing background threads that can simplify code by reducing the need for callbacks.</a:t>
            </a:r>
          </a:p>
          <a:p>
            <a:r>
              <a:rPr lang="en-US" dirty="0"/>
              <a:t>Coroutines are a Kotlin feature that converts async callbacks for long-running tasks, such as database or network access.</a:t>
            </a:r>
          </a:p>
          <a:p>
            <a:r>
              <a:rPr lang="en-US" dirty="0"/>
              <a:t>Kotlin coroutines let you convert callback-based code to sequential code and keeps Main safe. </a:t>
            </a:r>
          </a:p>
          <a:p>
            <a:r>
              <a:rPr lang="en-US" dirty="0"/>
              <a:t>Dependency: </a:t>
            </a:r>
            <a:r>
              <a:rPr lang="fr-FR" dirty="0" err="1">
                <a:solidFill>
                  <a:srgbClr val="0070C0"/>
                </a:solidFill>
              </a:rPr>
              <a:t>implementation</a:t>
            </a:r>
            <a:r>
              <a:rPr lang="fr-FR" dirty="0">
                <a:solidFill>
                  <a:srgbClr val="0070C0"/>
                </a:solidFill>
              </a:rPr>
              <a:t>("org.jetbrains.kotlinx:kotlinx-coroutines-android:1.6.1")</a:t>
            </a:r>
            <a:endParaRPr lang="en-US" dirty="0">
              <a:solidFill>
                <a:srgbClr val="0070C0"/>
              </a:solidFill>
            </a:endParaRPr>
          </a:p>
        </p:txBody>
      </p:sp>
    </p:spTree>
    <p:extLst>
      <p:ext uri="{BB962C8B-B14F-4D97-AF65-F5344CB8AC3E}">
        <p14:creationId xmlns:p14="http://schemas.microsoft.com/office/powerpoint/2010/main" val="469069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677E-4704-4EAF-B76D-FCA0F90BB087}"/>
              </a:ext>
            </a:extLst>
          </p:cNvPr>
          <p:cNvSpPr>
            <a:spLocks noGrp="1"/>
          </p:cNvSpPr>
          <p:nvPr>
            <p:ph type="title"/>
          </p:nvPr>
        </p:nvSpPr>
        <p:spPr/>
        <p:txBody>
          <a:bodyPr/>
          <a:lstStyle/>
          <a:p>
            <a:r>
              <a:rPr lang="en-US" dirty="0"/>
              <a:t>Coroutine Terminology</a:t>
            </a:r>
          </a:p>
        </p:txBody>
      </p:sp>
      <p:sp>
        <p:nvSpPr>
          <p:cNvPr id="3" name="Content Placeholder 2">
            <a:extLst>
              <a:ext uri="{FF2B5EF4-FFF2-40B4-BE49-F238E27FC236}">
                <a16:creationId xmlns:a16="http://schemas.microsoft.com/office/drawing/2014/main" id="{EF79EDC2-AAD7-4322-829A-86794FFEB67B}"/>
              </a:ext>
            </a:extLst>
          </p:cNvPr>
          <p:cNvSpPr>
            <a:spLocks noGrp="1"/>
          </p:cNvSpPr>
          <p:nvPr>
            <p:ph idx="1"/>
          </p:nvPr>
        </p:nvSpPr>
        <p:spPr/>
        <p:txBody>
          <a:bodyPr>
            <a:normAutofit/>
          </a:bodyPr>
          <a:lstStyle/>
          <a:p>
            <a:r>
              <a:rPr lang="en-US" sz="2800" b="1" dirty="0"/>
              <a:t>Coroutine Scope: </a:t>
            </a:r>
            <a:r>
              <a:rPr lang="en-US" sz="2800" dirty="0"/>
              <a:t>(Interface)</a:t>
            </a:r>
          </a:p>
          <a:p>
            <a:pPr marL="400050" lvl="1" indent="0">
              <a:buNone/>
            </a:pPr>
            <a:r>
              <a:rPr lang="en-US" sz="2400" dirty="0"/>
              <a:t> </a:t>
            </a:r>
            <a:r>
              <a:rPr lang="en-US" dirty="0">
                <a:solidFill>
                  <a:srgbClr val="000000"/>
                </a:solidFill>
                <a:latin typeface="Inter"/>
              </a:rPr>
              <a:t>Defines a scope for new coroutines. Every coroutine builder (like launch, async, </a:t>
            </a:r>
            <a:r>
              <a:rPr lang="en-US" dirty="0" err="1">
                <a:solidFill>
                  <a:srgbClr val="000000"/>
                </a:solidFill>
                <a:latin typeface="Inter"/>
              </a:rPr>
              <a:t>etc</a:t>
            </a:r>
            <a:r>
              <a:rPr lang="en-US" dirty="0">
                <a:solidFill>
                  <a:srgbClr val="000000"/>
                </a:solidFill>
                <a:latin typeface="Inter"/>
              </a:rPr>
              <a:t>) is an extension on CoroutineScope and inherits its coroutineContext to automatically propagate all its elements and cancellation. Types of Scope are Global, Life Cycle and View Model.</a:t>
            </a:r>
          </a:p>
          <a:p>
            <a:r>
              <a:rPr lang="en-US" sz="2800" b="1" i="0" dirty="0">
                <a:solidFill>
                  <a:srgbClr val="000000"/>
                </a:solidFill>
                <a:effectLst/>
                <a:latin typeface="Inter"/>
              </a:rPr>
              <a:t>A global </a:t>
            </a:r>
            <a:r>
              <a:rPr lang="en-US" sz="2800" b="1" i="0" u="none" strike="noStrike" dirty="0">
                <a:effectLst/>
                <a:latin typeface="Inter"/>
              </a:rPr>
              <a:t>CoroutineScope</a:t>
            </a:r>
            <a:r>
              <a:rPr lang="en-US" sz="2800" b="1" i="0" dirty="0">
                <a:solidFill>
                  <a:srgbClr val="000000"/>
                </a:solidFill>
                <a:effectLst/>
                <a:latin typeface="Inter"/>
              </a:rPr>
              <a:t> </a:t>
            </a:r>
            <a:r>
              <a:rPr lang="en-US" sz="2800" b="0" i="0" dirty="0">
                <a:solidFill>
                  <a:srgbClr val="000000"/>
                </a:solidFill>
                <a:effectLst/>
                <a:latin typeface="Inter"/>
              </a:rPr>
              <a:t>not bound </a:t>
            </a:r>
            <a:r>
              <a:rPr lang="en-US" sz="2800" dirty="0">
                <a:solidFill>
                  <a:srgbClr val="000000"/>
                </a:solidFill>
                <a:latin typeface="Inter"/>
              </a:rPr>
              <a:t>to</a:t>
            </a:r>
            <a:r>
              <a:rPr lang="en-US" sz="2800" b="0" i="0" dirty="0">
                <a:solidFill>
                  <a:srgbClr val="000000"/>
                </a:solidFill>
                <a:effectLst/>
                <a:latin typeface="Inter"/>
              </a:rPr>
              <a:t> any job. Global scope is used to launch top-level coroutines which are operating on the whole application lifetime and are not cancelled prematurely.</a:t>
            </a:r>
          </a:p>
          <a:p>
            <a:r>
              <a:rPr lang="en-US" sz="2800" b="1" dirty="0">
                <a:solidFill>
                  <a:srgbClr val="000000"/>
                </a:solidFill>
                <a:latin typeface="Inter"/>
              </a:rPr>
              <a:t>launch</a:t>
            </a:r>
            <a:r>
              <a:rPr lang="en-US" sz="2800" dirty="0">
                <a:solidFill>
                  <a:srgbClr val="000000"/>
                </a:solidFill>
                <a:latin typeface="Inter"/>
              </a:rPr>
              <a:t> is a function that creates a coroutine and dispatches the execution of its function body to the corresponding dispatcher.</a:t>
            </a:r>
          </a:p>
          <a:p>
            <a:pPr marL="0" indent="0">
              <a:buNone/>
            </a:pPr>
            <a:endParaRPr lang="en-US" dirty="0"/>
          </a:p>
        </p:txBody>
      </p:sp>
    </p:spTree>
    <p:extLst>
      <p:ext uri="{BB962C8B-B14F-4D97-AF65-F5344CB8AC3E}">
        <p14:creationId xmlns:p14="http://schemas.microsoft.com/office/powerpoint/2010/main" val="1938233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677E-4704-4EAF-B76D-FCA0F90BB087}"/>
              </a:ext>
            </a:extLst>
          </p:cNvPr>
          <p:cNvSpPr>
            <a:spLocks noGrp="1"/>
          </p:cNvSpPr>
          <p:nvPr>
            <p:ph type="title"/>
          </p:nvPr>
        </p:nvSpPr>
        <p:spPr/>
        <p:txBody>
          <a:bodyPr/>
          <a:lstStyle/>
          <a:p>
            <a:r>
              <a:rPr lang="en-US" dirty="0"/>
              <a:t>Coroutine Terminology</a:t>
            </a:r>
          </a:p>
        </p:txBody>
      </p:sp>
      <p:sp>
        <p:nvSpPr>
          <p:cNvPr id="3" name="Content Placeholder 2">
            <a:extLst>
              <a:ext uri="{FF2B5EF4-FFF2-40B4-BE49-F238E27FC236}">
                <a16:creationId xmlns:a16="http://schemas.microsoft.com/office/drawing/2014/main" id="{EF79EDC2-AAD7-4322-829A-86794FFEB67B}"/>
              </a:ext>
            </a:extLst>
          </p:cNvPr>
          <p:cNvSpPr>
            <a:spLocks noGrp="1"/>
          </p:cNvSpPr>
          <p:nvPr>
            <p:ph idx="1"/>
          </p:nvPr>
        </p:nvSpPr>
        <p:spPr/>
        <p:txBody>
          <a:bodyPr>
            <a:normAutofit fontScale="92500" lnSpcReduction="10000"/>
          </a:bodyPr>
          <a:lstStyle/>
          <a:p>
            <a:r>
              <a:rPr lang="en-US" b="1" dirty="0" err="1"/>
              <a:t>Dispathers</a:t>
            </a:r>
            <a:endParaRPr lang="en-US" b="1" dirty="0"/>
          </a:p>
          <a:p>
            <a:pPr lvl="1"/>
            <a:r>
              <a:rPr lang="en-US" dirty="0"/>
              <a:t>Kotlin coroutines use dispatchers to determine which threads are used for coroutine execution. </a:t>
            </a:r>
          </a:p>
          <a:p>
            <a:pPr lvl="2"/>
            <a:r>
              <a:rPr lang="en-US" dirty="0" err="1"/>
              <a:t>Dispatchers.Main</a:t>
            </a:r>
            <a:r>
              <a:rPr lang="en-US" dirty="0"/>
              <a:t> - Use this dispatcher to run a coroutine on the main Android thread. This should be used only for interacting with the UI and performing quick work. </a:t>
            </a:r>
          </a:p>
          <a:p>
            <a:pPr lvl="2"/>
            <a:r>
              <a:rPr lang="en-US" dirty="0"/>
              <a:t>Dispatchers.IO - This dispatcher is optimized to perform disk or network I/O outside of the main thread.</a:t>
            </a:r>
          </a:p>
          <a:p>
            <a:pPr lvl="2"/>
            <a:r>
              <a:rPr lang="en-US" dirty="0" err="1"/>
              <a:t>Dispatchers.Default</a:t>
            </a:r>
            <a:r>
              <a:rPr lang="en-US" dirty="0"/>
              <a:t> - This dispatcher is optimized to perform CPU-intensive work outside of the main thread. </a:t>
            </a:r>
          </a:p>
          <a:p>
            <a:pPr>
              <a:lnSpc>
                <a:spcPct val="120000"/>
              </a:lnSpc>
              <a:buFont typeface="Wingdings" panose="05000000000000000000" pitchFamily="2" charset="2"/>
              <a:buChar char="§"/>
            </a:pPr>
            <a:r>
              <a:rPr lang="en-US" b="1" dirty="0"/>
              <a:t> suspend</a:t>
            </a:r>
            <a:r>
              <a:rPr lang="en-US" sz="3000" b="1" dirty="0"/>
              <a:t> </a:t>
            </a:r>
            <a:r>
              <a:rPr lang="en-US" sz="2600" dirty="0"/>
              <a:t>keyword enforce a function to be called from within a coroutine or another suspend function. The biggest merit of coroutines is that they can suspend without blocking a thread.</a:t>
            </a:r>
          </a:p>
          <a:p>
            <a:pPr lvl="1"/>
            <a:endParaRPr lang="en-US" dirty="0"/>
          </a:p>
          <a:p>
            <a:pPr marL="914400" lvl="2" indent="0">
              <a:buNone/>
            </a:pPr>
            <a:endParaRPr lang="en-US" dirty="0"/>
          </a:p>
          <a:p>
            <a:pPr lvl="1"/>
            <a:endParaRPr lang="en-US" dirty="0"/>
          </a:p>
        </p:txBody>
      </p:sp>
    </p:spTree>
    <p:extLst>
      <p:ext uri="{BB962C8B-B14F-4D97-AF65-F5344CB8AC3E}">
        <p14:creationId xmlns:p14="http://schemas.microsoft.com/office/powerpoint/2010/main" val="1536461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6AD0-E452-470C-891B-8F2653368B2D}"/>
              </a:ext>
            </a:extLst>
          </p:cNvPr>
          <p:cNvSpPr>
            <a:spLocks noGrp="1"/>
          </p:cNvSpPr>
          <p:nvPr>
            <p:ph type="title"/>
          </p:nvPr>
        </p:nvSpPr>
        <p:spPr/>
        <p:txBody>
          <a:bodyPr/>
          <a:lstStyle/>
          <a:p>
            <a:r>
              <a:rPr lang="en-US" dirty="0"/>
              <a:t>Modified Retrofit Example</a:t>
            </a:r>
          </a:p>
        </p:txBody>
      </p:sp>
      <p:pic>
        <p:nvPicPr>
          <p:cNvPr id="5" name="Content Placeholder 4">
            <a:extLst>
              <a:ext uri="{FF2B5EF4-FFF2-40B4-BE49-F238E27FC236}">
                <a16:creationId xmlns:a16="http://schemas.microsoft.com/office/drawing/2014/main" id="{884F9C2B-E69C-417B-958C-67F83800ADD0}"/>
              </a:ext>
            </a:extLst>
          </p:cNvPr>
          <p:cNvPicPr>
            <a:picLocks noGrp="1" noChangeAspect="1"/>
          </p:cNvPicPr>
          <p:nvPr>
            <p:ph idx="1"/>
          </p:nvPr>
        </p:nvPicPr>
        <p:blipFill rotWithShape="1">
          <a:blip r:embed="rId2"/>
          <a:srcRect r="3" b="5268"/>
          <a:stretch/>
        </p:blipFill>
        <p:spPr>
          <a:xfrm>
            <a:off x="9220200" y="1295400"/>
            <a:ext cx="2733427" cy="4953000"/>
          </a:xfrm>
          <a:prstGeom prst="rect">
            <a:avLst/>
          </a:prstGeom>
        </p:spPr>
      </p:pic>
      <p:sp>
        <p:nvSpPr>
          <p:cNvPr id="7" name="TextBox 6">
            <a:extLst>
              <a:ext uri="{FF2B5EF4-FFF2-40B4-BE49-F238E27FC236}">
                <a16:creationId xmlns:a16="http://schemas.microsoft.com/office/drawing/2014/main" id="{169AF5E1-558E-4E87-BA76-2B7A4D75BD4F}"/>
              </a:ext>
            </a:extLst>
          </p:cNvPr>
          <p:cNvSpPr txBox="1"/>
          <p:nvPr/>
        </p:nvSpPr>
        <p:spPr>
          <a:xfrm>
            <a:off x="76200" y="1129553"/>
            <a:ext cx="9067800" cy="5293757"/>
          </a:xfrm>
          <a:prstGeom prst="rect">
            <a:avLst/>
          </a:prstGeom>
          <a:noFill/>
        </p:spPr>
        <p:txBody>
          <a:bodyPr wrap="square">
            <a:spAutoFit/>
          </a:bodyPr>
          <a:lstStyle/>
          <a:p>
            <a:r>
              <a:rPr lang="en-US" sz="2000" dirty="0" err="1"/>
              <a:t>GlobalScope.launch</a:t>
            </a:r>
            <a:r>
              <a:rPr lang="en-US" sz="2000" dirty="0"/>
              <a:t>(</a:t>
            </a:r>
            <a:r>
              <a:rPr lang="en-US" sz="2000" dirty="0" err="1"/>
              <a:t>Dispatchers.Main</a:t>
            </a:r>
            <a:r>
              <a:rPr lang="en-US" sz="2000" dirty="0"/>
              <a:t>) {</a:t>
            </a:r>
          </a:p>
          <a:p>
            <a:r>
              <a:rPr lang="en-US" sz="2000" dirty="0"/>
              <a:t>            </a:t>
            </a:r>
            <a:r>
              <a:rPr lang="en-US" sz="2000" dirty="0" err="1"/>
              <a:t>val</a:t>
            </a:r>
            <a:r>
              <a:rPr lang="en-US" sz="2000" dirty="0"/>
              <a:t> response = </a:t>
            </a:r>
            <a:r>
              <a:rPr lang="en-US" sz="2000" dirty="0" err="1"/>
              <a:t>api.getImages</a:t>
            </a:r>
            <a:r>
              <a:rPr lang="en-US" sz="2000" dirty="0"/>
              <a:t>()</a:t>
            </a:r>
          </a:p>
          <a:p>
            <a:r>
              <a:rPr lang="en-US" sz="2000" dirty="0"/>
              <a:t>            if( response!!.</a:t>
            </a:r>
            <a:r>
              <a:rPr lang="en-US" sz="2000" dirty="0" err="1"/>
              <a:t>isSuccessful</a:t>
            </a:r>
            <a:r>
              <a:rPr lang="en-US" sz="2000" dirty="0"/>
              <a:t>){ // Check using non null !! operator</a:t>
            </a:r>
          </a:p>
          <a:p>
            <a:r>
              <a:rPr lang="en-US" sz="2000" dirty="0"/>
              <a:t>                </a:t>
            </a:r>
            <a:r>
              <a:rPr lang="en-US" sz="2000" dirty="0" err="1"/>
              <a:t>response.body</a:t>
            </a:r>
            <a:r>
              <a:rPr lang="en-US" sz="2000" dirty="0"/>
              <a:t>().let {</a:t>
            </a:r>
          </a:p>
          <a:p>
            <a:r>
              <a:rPr lang="en-US" sz="2000" dirty="0"/>
              <a:t>                    if (it != null) {</a:t>
            </a:r>
          </a:p>
          <a:p>
            <a:r>
              <a:rPr lang="en-US" sz="2000" dirty="0"/>
              <a:t>                        </a:t>
            </a:r>
            <a:r>
              <a:rPr lang="en-US" sz="2000" dirty="0" err="1"/>
              <a:t>myAdapter</a:t>
            </a:r>
            <a:r>
              <a:rPr lang="en-US" sz="2000" dirty="0"/>
              <a:t> = </a:t>
            </a:r>
            <a:r>
              <a:rPr lang="en-US" sz="2000" dirty="0" err="1"/>
              <a:t>MyAdapter</a:t>
            </a:r>
            <a:r>
              <a:rPr lang="en-US" sz="2000" dirty="0"/>
              <a:t>(</a:t>
            </a:r>
            <a:r>
              <a:rPr lang="en-US" sz="2000" dirty="0" err="1"/>
              <a:t>it,applicationContext</a:t>
            </a:r>
            <a:r>
              <a:rPr lang="en-US" sz="2000" dirty="0"/>
              <a:t>)</a:t>
            </a:r>
          </a:p>
          <a:p>
            <a:r>
              <a:rPr lang="en-US" sz="2000" dirty="0"/>
              <a:t>                        recyclerView1.adapter = </a:t>
            </a:r>
            <a:r>
              <a:rPr lang="en-US" sz="2000" dirty="0" err="1"/>
              <a:t>myAdapter</a:t>
            </a:r>
            <a:endParaRPr lang="en-US" sz="2000" dirty="0"/>
          </a:p>
          <a:p>
            <a:r>
              <a:rPr lang="en-US" sz="2000" dirty="0"/>
              <a:t>                    }</a:t>
            </a:r>
          </a:p>
          <a:p>
            <a:r>
              <a:rPr lang="en-US" sz="2000" dirty="0"/>
              <a:t>                }</a:t>
            </a:r>
          </a:p>
          <a:p>
            <a:r>
              <a:rPr lang="en-US" sz="2000" dirty="0"/>
              <a:t>            }</a:t>
            </a:r>
          </a:p>
          <a:p>
            <a:r>
              <a:rPr lang="en-US" sz="2000" dirty="0"/>
              <a:t>            else  {</a:t>
            </a:r>
          </a:p>
          <a:p>
            <a:r>
              <a:rPr lang="en-US" sz="2000" dirty="0"/>
              <a:t>                </a:t>
            </a:r>
            <a:r>
              <a:rPr lang="en-US" sz="2000" dirty="0" err="1"/>
              <a:t>Toast.makeText</a:t>
            </a:r>
            <a:r>
              <a:rPr lang="en-US" sz="2000" dirty="0"/>
              <a:t>(</a:t>
            </a:r>
            <a:r>
              <a:rPr lang="en-US" sz="2000" dirty="0" err="1"/>
              <a:t>applicationContext</a:t>
            </a:r>
            <a:r>
              <a:rPr lang="en-US" sz="2000" dirty="0"/>
              <a:t>,"Failed to Retrieve  </a:t>
            </a:r>
          </a:p>
          <a:p>
            <a:r>
              <a:rPr lang="en-US" sz="2000" dirty="0"/>
              <a:t>                 ",</a:t>
            </a:r>
            <a:r>
              <a:rPr lang="en-US" sz="2000" dirty="0" err="1"/>
              <a:t>Toast.LENGTH_LONG</a:t>
            </a:r>
            <a:r>
              <a:rPr lang="en-US" sz="2000" dirty="0"/>
              <a:t>).show()</a:t>
            </a:r>
          </a:p>
          <a:p>
            <a:r>
              <a:rPr lang="en-US" sz="2000" dirty="0"/>
              <a:t>            }</a:t>
            </a:r>
          </a:p>
          <a:p>
            <a:r>
              <a:rPr lang="en-US" sz="2000" dirty="0"/>
              <a:t>        }</a:t>
            </a:r>
          </a:p>
          <a:p>
            <a:r>
              <a:rPr lang="en-US" sz="2000" b="1" dirty="0">
                <a:solidFill>
                  <a:srgbClr val="0070C0"/>
                </a:solidFill>
              </a:rPr>
              <a:t>let </a:t>
            </a:r>
            <a:r>
              <a:rPr lang="en-US" sz="2000" dirty="0">
                <a:solidFill>
                  <a:srgbClr val="0070C0"/>
                </a:solidFill>
              </a:rPr>
              <a:t>is a Kotlin Scope function, can make your code more concise and readable.</a:t>
            </a:r>
            <a:endParaRPr lang="en-US" b="1" dirty="0">
              <a:solidFill>
                <a:srgbClr val="0070C0"/>
              </a:solidFill>
            </a:endParaRPr>
          </a:p>
          <a:p>
            <a:r>
              <a:rPr lang="en-US" b="1" dirty="0"/>
              <a:t>Refer : </a:t>
            </a:r>
            <a:r>
              <a:rPr lang="en-US" b="1" dirty="0" err="1"/>
              <a:t>RetrofitCoroutineScope</a:t>
            </a:r>
            <a:endParaRPr lang="en-US" b="1" dirty="0"/>
          </a:p>
        </p:txBody>
      </p:sp>
    </p:spTree>
    <p:extLst>
      <p:ext uri="{BB962C8B-B14F-4D97-AF65-F5344CB8AC3E}">
        <p14:creationId xmlns:p14="http://schemas.microsoft.com/office/powerpoint/2010/main" val="1364490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E4B8FD-E1BF-4A84-8B3C-C7213E201814}"/>
              </a:ext>
            </a:extLst>
          </p:cNvPr>
          <p:cNvPicPr>
            <a:picLocks noChangeAspect="1"/>
          </p:cNvPicPr>
          <p:nvPr/>
        </p:nvPicPr>
        <p:blipFill>
          <a:blip r:embed="rId2"/>
          <a:stretch>
            <a:fillRect/>
          </a:stretch>
        </p:blipFill>
        <p:spPr>
          <a:xfrm>
            <a:off x="76200" y="152400"/>
            <a:ext cx="12039600" cy="6477000"/>
          </a:xfrm>
          <a:prstGeom prst="rect">
            <a:avLst/>
          </a:prstGeom>
        </p:spPr>
      </p:pic>
    </p:spTree>
    <p:extLst>
      <p:ext uri="{BB962C8B-B14F-4D97-AF65-F5344CB8AC3E}">
        <p14:creationId xmlns:p14="http://schemas.microsoft.com/office/powerpoint/2010/main" val="115179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WebView</a:t>
            </a:r>
            <a:endParaRPr lang="en-US" dirty="0"/>
          </a:p>
        </p:txBody>
      </p:sp>
      <p:sp>
        <p:nvSpPr>
          <p:cNvPr id="3" name="Content Placeholder 2"/>
          <p:cNvSpPr>
            <a:spLocks noGrp="1"/>
          </p:cNvSpPr>
          <p:nvPr>
            <p:ph idx="1"/>
          </p:nvPr>
        </p:nvSpPr>
        <p:spPr>
          <a:xfrm>
            <a:off x="228600" y="1295400"/>
            <a:ext cx="11811000" cy="5562600"/>
          </a:xfrm>
        </p:spPr>
        <p:txBody>
          <a:bodyPr>
            <a:normAutofit/>
          </a:bodyPr>
          <a:lstStyle/>
          <a:p>
            <a:pPr marL="0" indent="0">
              <a:lnSpc>
                <a:spcPct val="150000"/>
              </a:lnSpc>
              <a:buNone/>
            </a:pPr>
            <a:r>
              <a:rPr lang="en-US" sz="2000" b="1" dirty="0"/>
              <a:t>Adding the Widget </a:t>
            </a:r>
            <a:r>
              <a:rPr lang="en-US" sz="2000" dirty="0"/>
              <a:t>: To add a </a:t>
            </a:r>
            <a:r>
              <a:rPr lang="en-US" sz="2000" dirty="0">
                <a:hlinkClick r:id="rId2"/>
              </a:rPr>
              <a:t>WebView</a:t>
            </a:r>
            <a:r>
              <a:rPr lang="en-US" sz="2000" dirty="0"/>
              <a:t> to your Application, simply include the &lt;WebView&gt; element in your activity layout. </a:t>
            </a:r>
          </a:p>
          <a:p>
            <a:pPr marL="0" indent="0">
              <a:lnSpc>
                <a:spcPct val="150000"/>
              </a:lnSpc>
              <a:buNone/>
            </a:pPr>
            <a:r>
              <a:rPr lang="en-US" sz="2000" dirty="0"/>
              <a:t>	&lt;</a:t>
            </a:r>
            <a:r>
              <a:rPr lang="en-US" sz="2000" dirty="0" err="1"/>
              <a:t>WebView</a:t>
            </a:r>
            <a:r>
              <a:rPr lang="en-US" sz="2000" dirty="0"/>
              <a:t> </a:t>
            </a:r>
            <a:r>
              <a:rPr lang="en-US" sz="2000" dirty="0" err="1"/>
              <a:t>android:id</a:t>
            </a:r>
            <a:r>
              <a:rPr lang="en-US" sz="2000" dirty="0"/>
              <a:t>="@+id/</a:t>
            </a:r>
            <a:r>
              <a:rPr lang="en-US" sz="2000" dirty="0" err="1"/>
              <a:t>webview</a:t>
            </a:r>
            <a:r>
              <a:rPr lang="en-US" sz="2000" dirty="0"/>
              <a:t>"/&gt;</a:t>
            </a:r>
          </a:p>
          <a:p>
            <a:pPr marL="0" indent="0">
              <a:lnSpc>
                <a:spcPct val="150000"/>
              </a:lnSpc>
              <a:buNone/>
            </a:pPr>
            <a:r>
              <a:rPr lang="en-US" sz="2000" b="1" dirty="0"/>
              <a:t>Loading Content Via  URL :</a:t>
            </a:r>
            <a:r>
              <a:rPr lang="en-US" sz="2000" dirty="0"/>
              <a:t> To load a web page in the </a:t>
            </a:r>
            <a:r>
              <a:rPr lang="en-US" sz="2000" dirty="0" err="1">
                <a:hlinkClick r:id="rId2"/>
              </a:rPr>
              <a:t>WebView</a:t>
            </a:r>
            <a:r>
              <a:rPr lang="en-US" sz="2000" dirty="0"/>
              <a:t>, use </a:t>
            </a:r>
            <a:r>
              <a:rPr lang="en-US" sz="2000" dirty="0" err="1">
                <a:hlinkClick r:id="rId3"/>
              </a:rPr>
              <a:t>loadUrl</a:t>
            </a:r>
            <a:r>
              <a:rPr lang="en-US" sz="2000" dirty="0">
                <a:hlinkClick r:id="rId3"/>
              </a:rPr>
              <a:t>()</a:t>
            </a:r>
            <a:r>
              <a:rPr lang="en-US" sz="2000" dirty="0"/>
              <a:t>. </a:t>
            </a:r>
          </a:p>
          <a:p>
            <a:pPr marL="0" indent="0">
              <a:lnSpc>
                <a:spcPct val="150000"/>
              </a:lnSpc>
              <a:buNone/>
            </a:pPr>
            <a:r>
              <a:rPr lang="en-US" sz="2000" dirty="0"/>
              <a:t>	</a:t>
            </a:r>
            <a:r>
              <a:rPr lang="en-US" sz="2000" dirty="0" err="1"/>
              <a:t>WebView</a:t>
            </a:r>
            <a:r>
              <a:rPr lang="en-US" sz="2000" dirty="0"/>
              <a:t> </a:t>
            </a:r>
            <a:r>
              <a:rPr lang="en-US" sz="2000" dirty="0" err="1"/>
              <a:t>myWebView</a:t>
            </a:r>
            <a:r>
              <a:rPr lang="en-US" sz="2000" dirty="0"/>
              <a:t> = (</a:t>
            </a:r>
            <a:r>
              <a:rPr lang="en-US" sz="2000" dirty="0" err="1"/>
              <a:t>WebView</a:t>
            </a:r>
            <a:r>
              <a:rPr lang="en-US" sz="2000" dirty="0"/>
              <a:t>) </a:t>
            </a:r>
            <a:r>
              <a:rPr lang="en-US" sz="2000" dirty="0" err="1"/>
              <a:t>findViewById</a:t>
            </a:r>
            <a:r>
              <a:rPr lang="en-US" sz="2000" dirty="0"/>
              <a:t>(</a:t>
            </a:r>
            <a:r>
              <a:rPr lang="en-US" sz="2000" dirty="0" err="1"/>
              <a:t>R.id.webview</a:t>
            </a:r>
            <a:r>
              <a:rPr lang="en-US" sz="2000" dirty="0"/>
              <a:t>);</a:t>
            </a:r>
            <a:br>
              <a:rPr lang="en-US" sz="2000" dirty="0"/>
            </a:br>
            <a:r>
              <a:rPr lang="en-US" sz="2000" dirty="0"/>
              <a:t>	</a:t>
            </a:r>
            <a:r>
              <a:rPr lang="en-US" sz="2000" dirty="0" err="1"/>
              <a:t>myWebView.loadUrl</a:t>
            </a:r>
            <a:r>
              <a:rPr lang="en-US" sz="2000" dirty="0"/>
              <a:t>("http://www.example.com");</a:t>
            </a:r>
          </a:p>
          <a:p>
            <a:pPr marL="0" indent="0">
              <a:lnSpc>
                <a:spcPct val="150000"/>
              </a:lnSpc>
              <a:buNone/>
            </a:pPr>
            <a:r>
              <a:rPr lang="en-US" sz="2000" dirty="0"/>
              <a:t>However, we also must make one change to AndroidManifest.xml, adding a line where we request permission to access the Internet:</a:t>
            </a:r>
          </a:p>
          <a:p>
            <a:pPr marL="0" indent="0">
              <a:lnSpc>
                <a:spcPct val="150000"/>
              </a:lnSpc>
              <a:buNone/>
            </a:pPr>
            <a:r>
              <a:rPr lang="en-US" sz="2000" dirty="0"/>
              <a:t>&lt;uses-permission </a:t>
            </a:r>
            <a:r>
              <a:rPr lang="en-US" sz="2000" dirty="0" err="1"/>
              <a:t>android:name</a:t>
            </a:r>
            <a:r>
              <a:rPr lang="en-US" sz="2000" dirty="0"/>
              <a:t>="</a:t>
            </a:r>
            <a:r>
              <a:rPr lang="en-US" sz="2000" dirty="0" err="1"/>
              <a:t>android.permission.INTERNET</a:t>
            </a:r>
            <a:r>
              <a:rPr lang="en-US" sz="2000" dirty="0"/>
              <a:t>" /&gt;</a:t>
            </a:r>
          </a:p>
          <a:p>
            <a:pPr marL="0" indent="0">
              <a:lnSpc>
                <a:spcPct val="150000"/>
              </a:lnSpc>
              <a:buNone/>
            </a:pPr>
            <a:r>
              <a:rPr lang="en-US" sz="2000" dirty="0"/>
              <a:t>Reading Resource : https://developer.android.com/guide/webapps/index.html</a:t>
            </a:r>
          </a:p>
          <a:p>
            <a:pPr marL="76200" indent="0">
              <a:spcBef>
                <a:spcPts val="500"/>
              </a:spcBef>
              <a:buClr>
                <a:schemeClr val="dk1"/>
              </a:buClr>
              <a:buSzPts val="2400"/>
              <a:buNone/>
            </a:pPr>
            <a:endParaRPr lang="en-US" sz="900" dirty="0"/>
          </a:p>
        </p:txBody>
      </p:sp>
    </p:spTree>
    <p:extLst>
      <p:ext uri="{BB962C8B-B14F-4D97-AF65-F5344CB8AC3E}">
        <p14:creationId xmlns:p14="http://schemas.microsoft.com/office/powerpoint/2010/main" val="302175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WebView</a:t>
            </a:r>
            <a:r>
              <a:rPr lang="en-US" dirty="0"/>
              <a:t> Operations</a:t>
            </a:r>
          </a:p>
        </p:txBody>
      </p:sp>
      <p:sp>
        <p:nvSpPr>
          <p:cNvPr id="3" name="Content Placeholder 2"/>
          <p:cNvSpPr>
            <a:spLocks noGrp="1"/>
          </p:cNvSpPr>
          <p:nvPr>
            <p:ph idx="1"/>
          </p:nvPr>
        </p:nvSpPr>
        <p:spPr>
          <a:xfrm>
            <a:off x="533400" y="1295400"/>
            <a:ext cx="11125200" cy="5410200"/>
          </a:xfrm>
        </p:spPr>
        <p:txBody>
          <a:bodyPr>
            <a:normAutofit/>
          </a:bodyPr>
          <a:lstStyle/>
          <a:p>
            <a:pPr marL="0" indent="0">
              <a:lnSpc>
                <a:spcPct val="150000"/>
              </a:lnSpc>
              <a:spcBef>
                <a:spcPts val="0"/>
              </a:spcBef>
              <a:buClr>
                <a:schemeClr val="dk1"/>
              </a:buClr>
              <a:buSzPts val="1100"/>
              <a:buNone/>
            </a:pPr>
            <a:r>
              <a:rPr lang="en-US" sz="2800" dirty="0"/>
              <a:t>By using </a:t>
            </a:r>
            <a:r>
              <a:rPr lang="en-US" sz="2800" dirty="0" err="1"/>
              <a:t>Webview</a:t>
            </a:r>
            <a:r>
              <a:rPr lang="en-US" sz="2800" dirty="0"/>
              <a:t> we can perform following operations.</a:t>
            </a:r>
          </a:p>
          <a:p>
            <a:pPr marL="457200" indent="-457200">
              <a:lnSpc>
                <a:spcPct val="150000"/>
              </a:lnSpc>
              <a:buFont typeface="+mj-lt"/>
              <a:buAutoNum type="arabicPeriod"/>
            </a:pPr>
            <a:r>
              <a:rPr lang="en-US" sz="2800" dirty="0"/>
              <a:t>Call &amp; integrate browser(Using </a:t>
            </a:r>
            <a:r>
              <a:rPr lang="en-US" sz="2800" dirty="0" err="1"/>
              <a:t>WebViewClient</a:t>
            </a:r>
            <a:r>
              <a:rPr lang="en-US" sz="2800" dirty="0"/>
              <a:t>)</a:t>
            </a:r>
          </a:p>
          <a:p>
            <a:pPr marL="457200" indent="-457200">
              <a:lnSpc>
                <a:spcPct val="150000"/>
              </a:lnSpc>
              <a:buFont typeface="+mj-lt"/>
              <a:buAutoNum type="arabicPeriod"/>
            </a:pPr>
            <a:r>
              <a:rPr lang="en-US" sz="2800" dirty="0"/>
              <a:t>display .HTML files</a:t>
            </a:r>
          </a:p>
          <a:p>
            <a:pPr marL="457200" indent="-457200">
              <a:lnSpc>
                <a:spcPct val="150000"/>
              </a:lnSpc>
              <a:buFont typeface="+mj-lt"/>
              <a:buAutoNum type="arabicPeriod"/>
            </a:pPr>
            <a:r>
              <a:rPr lang="en-US" sz="2800" dirty="0"/>
              <a:t>we can provide a communication between HTML UI  &amp;  Android Activity.</a:t>
            </a:r>
          </a:p>
          <a:p>
            <a:pPr marL="0" indent="0">
              <a:lnSpc>
                <a:spcPct val="115000"/>
              </a:lnSpc>
              <a:spcBef>
                <a:spcPts val="0"/>
              </a:spcBef>
              <a:buClr>
                <a:schemeClr val="dk1"/>
              </a:buClr>
              <a:buSzPts val="1100"/>
              <a:buNone/>
            </a:pPr>
            <a:endParaRPr lang="en-US" sz="2000"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spTree>
    <p:extLst>
      <p:ext uri="{BB962C8B-B14F-4D97-AF65-F5344CB8AC3E}">
        <p14:creationId xmlns:p14="http://schemas.microsoft.com/office/powerpoint/2010/main" val="202216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Hands on example-1</a:t>
            </a:r>
          </a:p>
        </p:txBody>
      </p:sp>
      <p:sp>
        <p:nvSpPr>
          <p:cNvPr id="3" name="Content Placeholder 2"/>
          <p:cNvSpPr>
            <a:spLocks noGrp="1"/>
          </p:cNvSpPr>
          <p:nvPr>
            <p:ph idx="1"/>
          </p:nvPr>
        </p:nvSpPr>
        <p:spPr>
          <a:xfrm>
            <a:off x="381000" y="1295400"/>
            <a:ext cx="7772400" cy="5410200"/>
          </a:xfrm>
        </p:spPr>
        <p:txBody>
          <a:bodyPr>
            <a:normAutofit/>
          </a:bodyPr>
          <a:lstStyle/>
          <a:p>
            <a:pPr marL="0" indent="0">
              <a:lnSpc>
                <a:spcPct val="150000"/>
              </a:lnSpc>
              <a:spcBef>
                <a:spcPts val="0"/>
              </a:spcBef>
              <a:buClr>
                <a:schemeClr val="dk1"/>
              </a:buClr>
              <a:buSzPts val="1100"/>
              <a:buNone/>
            </a:pPr>
            <a:r>
              <a:rPr lang="en-US" sz="2400" b="1" dirty="0"/>
              <a:t>Problem : </a:t>
            </a:r>
            <a:r>
              <a:rPr lang="en-US" sz="2400" dirty="0"/>
              <a:t>Type the expected URL in the </a:t>
            </a:r>
            <a:r>
              <a:rPr lang="en-US" sz="2400" dirty="0" err="1"/>
              <a:t>EditText</a:t>
            </a:r>
            <a:r>
              <a:rPr lang="en-US" sz="2400" dirty="0"/>
              <a:t> UI and click the search button to load the webpage in the </a:t>
            </a:r>
            <a:r>
              <a:rPr lang="en-US" sz="2400" dirty="0" err="1"/>
              <a:t>WebView</a:t>
            </a:r>
            <a:r>
              <a:rPr lang="en-US" sz="2400" dirty="0"/>
              <a:t> component. Below the </a:t>
            </a:r>
            <a:r>
              <a:rPr lang="en-US" sz="2400" dirty="0" err="1"/>
              <a:t>WebView</a:t>
            </a:r>
            <a:r>
              <a:rPr lang="en-US" sz="2400" dirty="0"/>
              <a:t> there are five Images to open the specified URL mostly preferred by the users. Click that image to load the web page in the WebView component.</a:t>
            </a:r>
          </a:p>
          <a:p>
            <a:pPr marL="0" indent="0">
              <a:lnSpc>
                <a:spcPct val="150000"/>
              </a:lnSpc>
              <a:spcBef>
                <a:spcPts val="0"/>
              </a:spcBef>
              <a:buClr>
                <a:schemeClr val="dk1"/>
              </a:buClr>
              <a:buSzPts val="1100"/>
              <a:buNone/>
            </a:pPr>
            <a:r>
              <a:rPr lang="en-US" sz="2400" dirty="0"/>
              <a:t>Refer : Lesson8\</a:t>
            </a:r>
            <a:r>
              <a:rPr lang="en-US" sz="2400" dirty="0" err="1"/>
              <a:t>WebViewTest</a:t>
            </a:r>
            <a:endParaRPr lang="en-US" sz="2400" dirty="0"/>
          </a:p>
          <a:p>
            <a:pPr marL="0" indent="0">
              <a:spcBef>
                <a:spcPts val="0"/>
              </a:spcBef>
              <a:buClr>
                <a:schemeClr val="dk1"/>
              </a:buClr>
              <a:buSzPts val="1100"/>
              <a:buNone/>
            </a:pPr>
            <a:endParaRPr lang="en-US" sz="2000" dirty="0">
              <a:solidFill>
                <a:schemeClr val="dk1"/>
              </a:solidFill>
              <a:latin typeface="Consolas"/>
              <a:ea typeface="Consolas"/>
              <a:cs typeface="Consolas"/>
              <a:sym typeface="Consolas"/>
            </a:endParaRPr>
          </a:p>
          <a:p>
            <a:pPr marL="0" indent="0">
              <a:lnSpc>
                <a:spcPct val="115000"/>
              </a:lnSpc>
              <a:spcBef>
                <a:spcPts val="0"/>
              </a:spcBef>
              <a:buClr>
                <a:schemeClr val="dk1"/>
              </a:buClr>
              <a:buSzPts val="1100"/>
              <a:buNone/>
            </a:pPr>
            <a:endParaRPr lang="en-US" sz="2000" dirty="0">
              <a:solidFill>
                <a:schemeClr val="dk1"/>
              </a:solidFill>
              <a:latin typeface="Consolas"/>
              <a:ea typeface="Consolas"/>
              <a:cs typeface="Consolas"/>
              <a:sym typeface="Consolas"/>
            </a:endParaRPr>
          </a:p>
          <a:p>
            <a:pPr marL="76200" indent="0">
              <a:spcBef>
                <a:spcPts val="500"/>
              </a:spcBef>
              <a:buClr>
                <a:schemeClr val="dk1"/>
              </a:buClr>
              <a:buSzPts val="2400"/>
              <a:buNone/>
            </a:pPr>
            <a:endParaRPr lang="en-US" dirty="0"/>
          </a:p>
        </p:txBody>
      </p:sp>
      <p:pic>
        <p:nvPicPr>
          <p:cNvPr id="6" name="Picture 5"/>
          <p:cNvPicPr>
            <a:picLocks noChangeAspect="1"/>
          </p:cNvPicPr>
          <p:nvPr/>
        </p:nvPicPr>
        <p:blipFill>
          <a:blip r:embed="rId2"/>
          <a:stretch>
            <a:fillRect/>
          </a:stretch>
        </p:blipFill>
        <p:spPr>
          <a:xfrm>
            <a:off x="8610600" y="1181100"/>
            <a:ext cx="3367235" cy="5638800"/>
          </a:xfrm>
          <a:prstGeom prst="rect">
            <a:avLst/>
          </a:prstGeom>
        </p:spPr>
      </p:pic>
    </p:spTree>
    <p:extLst>
      <p:ext uri="{BB962C8B-B14F-4D97-AF65-F5344CB8AC3E}">
        <p14:creationId xmlns:p14="http://schemas.microsoft.com/office/powerpoint/2010/main" val="207895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TotalTime>
  <Words>5908</Words>
  <Application>Microsoft Office PowerPoint</Application>
  <PresentationFormat>Widescreen</PresentationFormat>
  <Paragraphs>561</Paragraphs>
  <Slides>68</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vt:i4>
      </vt:variant>
    </vt:vector>
  </HeadingPairs>
  <TitlesOfParts>
    <vt:vector size="82" baseType="lpstr">
      <vt:lpstr>Arial</vt:lpstr>
      <vt:lpstr>Calibri</vt:lpstr>
      <vt:lpstr>Consolas</vt:lpstr>
      <vt:lpstr>Courier New</vt:lpstr>
      <vt:lpstr>Georgia</vt:lpstr>
      <vt:lpstr>Gill Sans</vt:lpstr>
      <vt:lpstr>Gill Sans Light</vt:lpstr>
      <vt:lpstr>Inter</vt:lpstr>
      <vt:lpstr>Roboto</vt:lpstr>
      <vt:lpstr>Times</vt:lpstr>
      <vt:lpstr>Times New Roman</vt:lpstr>
      <vt:lpstr>TimesNewRomanPSMT</vt:lpstr>
      <vt:lpstr>Wingdings</vt:lpstr>
      <vt:lpstr>Office Theme</vt:lpstr>
      <vt:lpstr>PowerPoint Presentation</vt:lpstr>
      <vt:lpstr>PowerPoint Presentation</vt:lpstr>
      <vt:lpstr>PowerPoint Presentation</vt:lpstr>
      <vt:lpstr>Wholeness of the lesson</vt:lpstr>
      <vt:lpstr>Contents</vt:lpstr>
      <vt:lpstr>Introduction</vt:lpstr>
      <vt:lpstr>Working with WebView</vt:lpstr>
      <vt:lpstr>WebView Operations</vt:lpstr>
      <vt:lpstr>Hands on example-1</vt:lpstr>
      <vt:lpstr>AndroidManifest.xml</vt:lpstr>
      <vt:lpstr>MainActivity.java</vt:lpstr>
      <vt:lpstr>WebViewClient</vt:lpstr>
      <vt:lpstr>WebViewClient</vt:lpstr>
      <vt:lpstr> Supporting JavaScript  </vt:lpstr>
      <vt:lpstr>Hands on Example-2 - Navigation</vt:lpstr>
      <vt:lpstr>Methods in WebViewClient class</vt:lpstr>
      <vt:lpstr>WebViewClient Methods</vt:lpstr>
      <vt:lpstr>Navigating web page history</vt:lpstr>
      <vt:lpstr>MainActivity.java</vt:lpstr>
      <vt:lpstr>Main Point 1</vt:lpstr>
      <vt:lpstr>Shared Preferences</vt:lpstr>
      <vt:lpstr>Introduction</vt:lpstr>
      <vt:lpstr>SharedPreferences</vt:lpstr>
      <vt:lpstr>SharedPreferences</vt:lpstr>
      <vt:lpstr>Applications of SharedPreferences</vt:lpstr>
      <vt:lpstr>Steps for creating SharedPreferences</vt:lpstr>
      <vt:lpstr>PowerPoint Presentation</vt:lpstr>
      <vt:lpstr>Retrieving Preferences</vt:lpstr>
      <vt:lpstr>Updating Preferences</vt:lpstr>
      <vt:lpstr>Deleting Preferences &amp; Contains check</vt:lpstr>
      <vt:lpstr>Where Shared preference data goes?</vt:lpstr>
      <vt:lpstr>PowerPoint Presentation</vt:lpstr>
      <vt:lpstr>Hands-on-Examples</vt:lpstr>
      <vt:lpstr>MainActivity.kt</vt:lpstr>
      <vt:lpstr>MainActivity.kt</vt:lpstr>
      <vt:lpstr>RegisterActivity.kt</vt:lpstr>
      <vt:lpstr>Run the Code</vt:lpstr>
      <vt:lpstr>Demo Folder </vt:lpstr>
      <vt:lpstr>Main Point 2</vt:lpstr>
      <vt:lpstr>JSON</vt:lpstr>
      <vt:lpstr>XML &amp; JSON Format of Employee record</vt:lpstr>
      <vt:lpstr>XML vs JSON</vt:lpstr>
      <vt:lpstr>Google Gson (Gson)</vt:lpstr>
      <vt:lpstr>Add Gson dependencies</vt:lpstr>
      <vt:lpstr>Add Gson dependencies</vt:lpstr>
      <vt:lpstr>Add Gson dependencies</vt:lpstr>
      <vt:lpstr>Hands on Example  using Gson</vt:lpstr>
      <vt:lpstr>User.java</vt:lpstr>
      <vt:lpstr>MainActivity.java</vt:lpstr>
      <vt:lpstr>MainActivity.java</vt:lpstr>
      <vt:lpstr>PowerPoint Presentation</vt:lpstr>
      <vt:lpstr>Main Point 3</vt:lpstr>
      <vt:lpstr>JSON data into Kotlin data class</vt:lpstr>
      <vt:lpstr>JSON data into Kotlin data class</vt:lpstr>
      <vt:lpstr>JSON data into Kotlin data class</vt:lpstr>
      <vt:lpstr>JSON data into Kotlin data class</vt:lpstr>
      <vt:lpstr>Hands on Example - File Read and Write Internal Storage</vt:lpstr>
      <vt:lpstr>Retrofit</vt:lpstr>
      <vt:lpstr>Hands on Example</vt:lpstr>
      <vt:lpstr>Steps to follow</vt:lpstr>
      <vt:lpstr>Steps to follow</vt:lpstr>
      <vt:lpstr>Complete Picture of the Implementation</vt:lpstr>
      <vt:lpstr>Expected Outcome</vt:lpstr>
      <vt:lpstr>Kotlin Coroutines</vt:lpstr>
      <vt:lpstr>Coroutine Terminology</vt:lpstr>
      <vt:lpstr>Coroutine Terminology</vt:lpstr>
      <vt:lpstr>Modified Retrofit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Lesson-8  WebView, Shared Preferences and JSON</dc:title>
  <dc:creator>Renuka Mohanraj</dc:creator>
  <cp:lastModifiedBy>Renuka Mohanraj</cp:lastModifiedBy>
  <cp:revision>3</cp:revision>
  <dcterms:created xsi:type="dcterms:W3CDTF">2020-08-29T22:26:00Z</dcterms:created>
  <dcterms:modified xsi:type="dcterms:W3CDTF">2022-10-20T17:38:20Z</dcterms:modified>
</cp:coreProperties>
</file>